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80" d="100"/>
          <a:sy n="80" d="100"/>
        </p:scale>
        <p:origin x="824" y="2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8285460" cy="9918065"/>
          </a:xfrm>
          <a:custGeom>
            <a:avLst/>
            <a:gdLst/>
            <a:ahLst/>
            <a:cxnLst/>
            <a:rect l="l" t="t" r="r" b="b"/>
            <a:pathLst>
              <a:path w="18285460" h="9918065">
                <a:moveTo>
                  <a:pt x="18285317" y="9917460"/>
                </a:moveTo>
                <a:lnTo>
                  <a:pt x="0" y="9917460"/>
                </a:lnTo>
                <a:lnTo>
                  <a:pt x="0" y="0"/>
                </a:lnTo>
                <a:lnTo>
                  <a:pt x="18285317" y="0"/>
                </a:lnTo>
                <a:lnTo>
                  <a:pt x="18285317" y="9917460"/>
                </a:lnTo>
                <a:close/>
              </a:path>
            </a:pathLst>
          </a:custGeom>
          <a:solidFill>
            <a:srgbClr val="292524">
              <a:alpha val="5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378817" y="2813776"/>
            <a:ext cx="9530715" cy="4659630"/>
          </a:xfrm>
          <a:custGeom>
            <a:avLst/>
            <a:gdLst/>
            <a:ahLst/>
            <a:cxnLst/>
            <a:rect l="l" t="t" r="r" b="b"/>
            <a:pathLst>
              <a:path w="9530715" h="4659630">
                <a:moveTo>
                  <a:pt x="0" y="0"/>
                </a:moveTo>
                <a:lnTo>
                  <a:pt x="9530363" y="0"/>
                </a:lnTo>
                <a:lnTo>
                  <a:pt x="9530363" y="4659442"/>
                </a:lnTo>
                <a:lnTo>
                  <a:pt x="0" y="4659442"/>
                </a:lnTo>
                <a:lnTo>
                  <a:pt x="0" y="0"/>
                </a:lnTo>
                <a:close/>
              </a:path>
            </a:pathLst>
          </a:custGeom>
          <a:solidFill>
            <a:srgbClr val="1D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378848" y="2813776"/>
            <a:ext cx="9530715" cy="4659630"/>
          </a:xfrm>
          <a:custGeom>
            <a:avLst/>
            <a:gdLst/>
            <a:ahLst/>
            <a:cxnLst/>
            <a:rect l="l" t="t" r="r" b="b"/>
            <a:pathLst>
              <a:path w="9530715" h="4659630">
                <a:moveTo>
                  <a:pt x="0" y="0"/>
                </a:moveTo>
                <a:lnTo>
                  <a:pt x="9530143" y="0"/>
                </a:lnTo>
                <a:lnTo>
                  <a:pt x="9530143" y="4659363"/>
                </a:lnTo>
                <a:lnTo>
                  <a:pt x="0" y="4659363"/>
                </a:lnTo>
                <a:lnTo>
                  <a:pt x="0" y="0"/>
                </a:lnTo>
                <a:close/>
              </a:path>
            </a:pathLst>
          </a:custGeom>
          <a:ln w="533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777557" y="3201740"/>
            <a:ext cx="8733155" cy="3883660"/>
          </a:xfrm>
          <a:custGeom>
            <a:avLst/>
            <a:gdLst/>
            <a:ahLst/>
            <a:cxnLst/>
            <a:rect l="l" t="t" r="r" b="b"/>
            <a:pathLst>
              <a:path w="8733155" h="3883659">
                <a:moveTo>
                  <a:pt x="0" y="0"/>
                </a:moveTo>
                <a:lnTo>
                  <a:pt x="8732786" y="0"/>
                </a:lnTo>
                <a:lnTo>
                  <a:pt x="8732786" y="3883494"/>
                </a:lnTo>
                <a:lnTo>
                  <a:pt x="0" y="3883494"/>
                </a:lnTo>
                <a:lnTo>
                  <a:pt x="0" y="0"/>
                </a:lnTo>
                <a:close/>
              </a:path>
            </a:pathLst>
          </a:custGeom>
          <a:ln w="133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52285" y="4306506"/>
            <a:ext cx="7343775" cy="168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612" y="406688"/>
            <a:ext cx="17440259" cy="95440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02168" y="520033"/>
            <a:ext cx="8483600" cy="2052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1" i="0">
                <a:solidFill>
                  <a:schemeClr val="bg1"/>
                </a:solidFill>
                <a:latin typeface="Liberation Sans Narrow"/>
                <a:cs typeface="Liberation Sans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98569" y="1874469"/>
            <a:ext cx="8249284" cy="6216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4.jp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Relationship Id="rId9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557472"/>
              <a:ext cx="18287999" cy="17295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16349"/>
              <a:ext cx="2435577" cy="590548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49973" y="1680697"/>
            <a:ext cx="5791199" cy="49815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5193" y="376708"/>
            <a:ext cx="1304924" cy="130492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698376" y="636635"/>
            <a:ext cx="359410" cy="448309"/>
          </a:xfrm>
          <a:custGeom>
            <a:avLst/>
            <a:gdLst/>
            <a:ahLst/>
            <a:cxnLst/>
            <a:rect l="l" t="t" r="r" b="b"/>
            <a:pathLst>
              <a:path w="359409" h="448309">
                <a:moveTo>
                  <a:pt x="77104" y="447967"/>
                </a:moveTo>
                <a:lnTo>
                  <a:pt x="0" y="447967"/>
                </a:lnTo>
                <a:lnTo>
                  <a:pt x="130996" y="0"/>
                </a:lnTo>
                <a:lnTo>
                  <a:pt x="226338" y="0"/>
                </a:lnTo>
                <a:lnTo>
                  <a:pt x="245670" y="65230"/>
                </a:lnTo>
                <a:lnTo>
                  <a:pt x="175314" y="65230"/>
                </a:lnTo>
                <a:lnTo>
                  <a:pt x="170746" y="85542"/>
                </a:lnTo>
                <a:lnTo>
                  <a:pt x="166057" y="106921"/>
                </a:lnTo>
                <a:lnTo>
                  <a:pt x="161132" y="128423"/>
                </a:lnTo>
                <a:lnTo>
                  <a:pt x="155868" y="149108"/>
                </a:lnTo>
                <a:lnTo>
                  <a:pt x="124291" y="259564"/>
                </a:lnTo>
                <a:lnTo>
                  <a:pt x="303264" y="259564"/>
                </a:lnTo>
                <a:lnTo>
                  <a:pt x="321617" y="321490"/>
                </a:lnTo>
                <a:lnTo>
                  <a:pt x="112129" y="321490"/>
                </a:lnTo>
                <a:lnTo>
                  <a:pt x="77104" y="447967"/>
                </a:lnTo>
                <a:close/>
              </a:path>
              <a:path w="359409" h="448309">
                <a:moveTo>
                  <a:pt x="303264" y="259564"/>
                </a:moveTo>
                <a:lnTo>
                  <a:pt x="229355" y="259564"/>
                </a:lnTo>
                <a:lnTo>
                  <a:pt x="197169" y="149108"/>
                </a:lnTo>
                <a:lnTo>
                  <a:pt x="191474" y="128135"/>
                </a:lnTo>
                <a:lnTo>
                  <a:pt x="186168" y="106673"/>
                </a:lnTo>
                <a:lnTo>
                  <a:pt x="181207" y="85459"/>
                </a:lnTo>
                <a:lnTo>
                  <a:pt x="176534" y="65230"/>
                </a:lnTo>
                <a:lnTo>
                  <a:pt x="245670" y="65230"/>
                </a:lnTo>
                <a:lnTo>
                  <a:pt x="303264" y="259564"/>
                </a:lnTo>
                <a:close/>
              </a:path>
              <a:path w="359409" h="448309">
                <a:moveTo>
                  <a:pt x="359100" y="447967"/>
                </a:moveTo>
                <a:lnTo>
                  <a:pt x="278941" y="447967"/>
                </a:lnTo>
                <a:lnTo>
                  <a:pt x="242127" y="321490"/>
                </a:lnTo>
                <a:lnTo>
                  <a:pt x="321617" y="321490"/>
                </a:lnTo>
                <a:lnTo>
                  <a:pt x="359100" y="4479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98095" y="1156902"/>
            <a:ext cx="610870" cy="128270"/>
          </a:xfrm>
          <a:custGeom>
            <a:avLst/>
            <a:gdLst/>
            <a:ahLst/>
            <a:cxnLst/>
            <a:rect l="l" t="t" r="r" b="b"/>
            <a:pathLst>
              <a:path w="610870" h="128269">
                <a:moveTo>
                  <a:pt x="582807" y="128131"/>
                </a:moveTo>
                <a:lnTo>
                  <a:pt x="0" y="128131"/>
                </a:lnTo>
                <a:lnTo>
                  <a:pt x="27888" y="0"/>
                </a:lnTo>
                <a:lnTo>
                  <a:pt x="610666" y="0"/>
                </a:lnTo>
                <a:lnTo>
                  <a:pt x="582807" y="128131"/>
                </a:lnTo>
                <a:close/>
              </a:path>
            </a:pathLst>
          </a:custGeom>
          <a:solidFill>
            <a:srgbClr val="008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98237" y="636010"/>
            <a:ext cx="316865" cy="448945"/>
          </a:xfrm>
          <a:custGeom>
            <a:avLst/>
            <a:gdLst/>
            <a:ahLst/>
            <a:cxnLst/>
            <a:rect l="l" t="t" r="r" b="b"/>
            <a:pathLst>
              <a:path w="316865" h="448944">
                <a:moveTo>
                  <a:pt x="66932" y="448448"/>
                </a:moveTo>
                <a:lnTo>
                  <a:pt x="0" y="448448"/>
                </a:lnTo>
                <a:lnTo>
                  <a:pt x="0" y="0"/>
                </a:lnTo>
                <a:lnTo>
                  <a:pt x="33680" y="0"/>
                </a:lnTo>
                <a:lnTo>
                  <a:pt x="162640" y="162156"/>
                </a:lnTo>
                <a:lnTo>
                  <a:pt x="65166" y="162156"/>
                </a:lnTo>
                <a:lnTo>
                  <a:pt x="66932" y="448448"/>
                </a:lnTo>
                <a:close/>
              </a:path>
              <a:path w="316865" h="448944">
                <a:moveTo>
                  <a:pt x="316260" y="277136"/>
                </a:moveTo>
                <a:lnTo>
                  <a:pt x="255239" y="277136"/>
                </a:lnTo>
                <a:lnTo>
                  <a:pt x="253736" y="233833"/>
                </a:lnTo>
                <a:lnTo>
                  <a:pt x="251558" y="138568"/>
                </a:lnTo>
                <a:lnTo>
                  <a:pt x="249598" y="43302"/>
                </a:lnTo>
                <a:lnTo>
                  <a:pt x="248747" y="0"/>
                </a:lnTo>
                <a:lnTo>
                  <a:pt x="316260" y="0"/>
                </a:lnTo>
                <a:lnTo>
                  <a:pt x="316260" y="277136"/>
                </a:lnTo>
                <a:close/>
              </a:path>
              <a:path w="316865" h="448944">
                <a:moveTo>
                  <a:pt x="316260" y="448448"/>
                </a:moveTo>
                <a:lnTo>
                  <a:pt x="290158" y="448448"/>
                </a:lnTo>
                <a:lnTo>
                  <a:pt x="65166" y="162156"/>
                </a:lnTo>
                <a:lnTo>
                  <a:pt x="162640" y="162156"/>
                </a:lnTo>
                <a:lnTo>
                  <a:pt x="254081" y="277136"/>
                </a:lnTo>
                <a:lnTo>
                  <a:pt x="316260" y="277136"/>
                </a:lnTo>
                <a:lnTo>
                  <a:pt x="316260" y="448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430529" y="1168983"/>
            <a:ext cx="280035" cy="144780"/>
            <a:chOff x="10430529" y="1168983"/>
            <a:chExt cx="280035" cy="1447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0529" y="1168983"/>
              <a:ext cx="90262" cy="1040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6201" y="1171349"/>
              <a:ext cx="163738" cy="141942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0466514" y="628687"/>
            <a:ext cx="652145" cy="463550"/>
          </a:xfrm>
          <a:custGeom>
            <a:avLst/>
            <a:gdLst/>
            <a:ahLst/>
            <a:cxnLst/>
            <a:rect l="l" t="t" r="r" b="b"/>
            <a:pathLst>
              <a:path w="652145" h="463550">
                <a:moveTo>
                  <a:pt x="294132" y="19977"/>
                </a:moveTo>
                <a:lnTo>
                  <a:pt x="280225" y="13195"/>
                </a:lnTo>
                <a:lnTo>
                  <a:pt x="259892" y="6743"/>
                </a:lnTo>
                <a:lnTo>
                  <a:pt x="233680" y="1905"/>
                </a:lnTo>
                <a:lnTo>
                  <a:pt x="202082" y="0"/>
                </a:lnTo>
                <a:lnTo>
                  <a:pt x="160197" y="4127"/>
                </a:lnTo>
                <a:lnTo>
                  <a:pt x="121729" y="16243"/>
                </a:lnTo>
                <a:lnTo>
                  <a:pt x="87325" y="36017"/>
                </a:lnTo>
                <a:lnTo>
                  <a:pt x="57683" y="63068"/>
                </a:lnTo>
                <a:lnTo>
                  <a:pt x="33451" y="97053"/>
                </a:lnTo>
                <a:lnTo>
                  <a:pt x="15316" y="137604"/>
                </a:lnTo>
                <a:lnTo>
                  <a:pt x="3949" y="184353"/>
                </a:lnTo>
                <a:lnTo>
                  <a:pt x="0" y="236956"/>
                </a:lnTo>
                <a:lnTo>
                  <a:pt x="4394" y="292455"/>
                </a:lnTo>
                <a:lnTo>
                  <a:pt x="17272" y="341490"/>
                </a:lnTo>
                <a:lnTo>
                  <a:pt x="38188" y="383311"/>
                </a:lnTo>
                <a:lnTo>
                  <a:pt x="66675" y="417156"/>
                </a:lnTo>
                <a:lnTo>
                  <a:pt x="102298" y="442264"/>
                </a:lnTo>
                <a:lnTo>
                  <a:pt x="144602" y="457885"/>
                </a:lnTo>
                <a:lnTo>
                  <a:pt x="193128" y="463270"/>
                </a:lnTo>
                <a:lnTo>
                  <a:pt x="225272" y="461441"/>
                </a:lnTo>
                <a:lnTo>
                  <a:pt x="252895" y="456692"/>
                </a:lnTo>
                <a:lnTo>
                  <a:pt x="275069" y="450062"/>
                </a:lnTo>
                <a:lnTo>
                  <a:pt x="290817" y="442633"/>
                </a:lnTo>
                <a:lnTo>
                  <a:pt x="282460" y="394728"/>
                </a:lnTo>
                <a:lnTo>
                  <a:pt x="279565" y="378091"/>
                </a:lnTo>
                <a:lnTo>
                  <a:pt x="264172" y="384911"/>
                </a:lnTo>
                <a:lnTo>
                  <a:pt x="245745" y="390156"/>
                </a:lnTo>
                <a:lnTo>
                  <a:pt x="225412" y="393534"/>
                </a:lnTo>
                <a:lnTo>
                  <a:pt x="204343" y="394728"/>
                </a:lnTo>
                <a:lnTo>
                  <a:pt x="158724" y="387362"/>
                </a:lnTo>
                <a:lnTo>
                  <a:pt x="122021" y="366166"/>
                </a:lnTo>
                <a:lnTo>
                  <a:pt x="94945" y="332473"/>
                </a:lnTo>
                <a:lnTo>
                  <a:pt x="78168" y="287629"/>
                </a:lnTo>
                <a:lnTo>
                  <a:pt x="72428" y="232994"/>
                </a:lnTo>
                <a:lnTo>
                  <a:pt x="78828" y="174409"/>
                </a:lnTo>
                <a:lnTo>
                  <a:pt x="96913" y="128295"/>
                </a:lnTo>
                <a:lnTo>
                  <a:pt x="125056" y="94957"/>
                </a:lnTo>
                <a:lnTo>
                  <a:pt x="161594" y="74726"/>
                </a:lnTo>
                <a:lnTo>
                  <a:pt x="204889" y="67906"/>
                </a:lnTo>
                <a:lnTo>
                  <a:pt x="227215" y="69303"/>
                </a:lnTo>
                <a:lnTo>
                  <a:pt x="247015" y="73063"/>
                </a:lnTo>
                <a:lnTo>
                  <a:pt x="264287" y="78562"/>
                </a:lnTo>
                <a:lnTo>
                  <a:pt x="279019" y="85204"/>
                </a:lnTo>
                <a:lnTo>
                  <a:pt x="283032" y="67906"/>
                </a:lnTo>
                <a:lnTo>
                  <a:pt x="294132" y="19977"/>
                </a:lnTo>
                <a:close/>
              </a:path>
              <a:path w="652145" h="463550">
                <a:moveTo>
                  <a:pt x="651611" y="282803"/>
                </a:moveTo>
                <a:lnTo>
                  <a:pt x="646696" y="236054"/>
                </a:lnTo>
                <a:lnTo>
                  <a:pt x="632396" y="194462"/>
                </a:lnTo>
                <a:lnTo>
                  <a:pt x="609180" y="159512"/>
                </a:lnTo>
                <a:lnTo>
                  <a:pt x="608926" y="159308"/>
                </a:lnTo>
                <a:lnTo>
                  <a:pt x="577532" y="132702"/>
                </a:lnTo>
                <a:lnTo>
                  <a:pt x="568515" y="128790"/>
                </a:lnTo>
                <a:lnTo>
                  <a:pt x="568515" y="285343"/>
                </a:lnTo>
                <a:lnTo>
                  <a:pt x="564756" y="335597"/>
                </a:lnTo>
                <a:lnTo>
                  <a:pt x="551878" y="376275"/>
                </a:lnTo>
                <a:lnTo>
                  <a:pt x="527558" y="403504"/>
                </a:lnTo>
                <a:lnTo>
                  <a:pt x="489458" y="413448"/>
                </a:lnTo>
                <a:lnTo>
                  <a:pt x="451472" y="403618"/>
                </a:lnTo>
                <a:lnTo>
                  <a:pt x="426961" y="376783"/>
                </a:lnTo>
                <a:lnTo>
                  <a:pt x="413816" y="336892"/>
                </a:lnTo>
                <a:lnTo>
                  <a:pt x="409905" y="287883"/>
                </a:lnTo>
                <a:lnTo>
                  <a:pt x="413524" y="237985"/>
                </a:lnTo>
                <a:lnTo>
                  <a:pt x="426186" y="197104"/>
                </a:lnTo>
                <a:lnTo>
                  <a:pt x="450596" y="169456"/>
                </a:lnTo>
                <a:lnTo>
                  <a:pt x="489458" y="159308"/>
                </a:lnTo>
                <a:lnTo>
                  <a:pt x="528421" y="169926"/>
                </a:lnTo>
                <a:lnTo>
                  <a:pt x="552640" y="198120"/>
                </a:lnTo>
                <a:lnTo>
                  <a:pt x="565035" y="238429"/>
                </a:lnTo>
                <a:lnTo>
                  <a:pt x="568515" y="285343"/>
                </a:lnTo>
                <a:lnTo>
                  <a:pt x="568515" y="128790"/>
                </a:lnTo>
                <a:lnTo>
                  <a:pt x="537946" y="115506"/>
                </a:lnTo>
                <a:lnTo>
                  <a:pt x="490943" y="109448"/>
                </a:lnTo>
                <a:lnTo>
                  <a:pt x="444931" y="115430"/>
                </a:lnTo>
                <a:lnTo>
                  <a:pt x="405028" y="132588"/>
                </a:lnTo>
                <a:lnTo>
                  <a:pt x="372275" y="159727"/>
                </a:lnTo>
                <a:lnTo>
                  <a:pt x="347624" y="195618"/>
                </a:lnTo>
                <a:lnTo>
                  <a:pt x="332117" y="239077"/>
                </a:lnTo>
                <a:lnTo>
                  <a:pt x="326720" y="288899"/>
                </a:lnTo>
                <a:lnTo>
                  <a:pt x="331609" y="335597"/>
                </a:lnTo>
                <a:lnTo>
                  <a:pt x="346303" y="378853"/>
                </a:lnTo>
                <a:lnTo>
                  <a:pt x="369709" y="413842"/>
                </a:lnTo>
                <a:lnTo>
                  <a:pt x="401243" y="440436"/>
                </a:lnTo>
                <a:lnTo>
                  <a:pt x="440182" y="457339"/>
                </a:lnTo>
                <a:lnTo>
                  <a:pt x="485825" y="463270"/>
                </a:lnTo>
                <a:lnTo>
                  <a:pt x="531253" y="457873"/>
                </a:lnTo>
                <a:lnTo>
                  <a:pt x="571233" y="442010"/>
                </a:lnTo>
                <a:lnTo>
                  <a:pt x="604520" y="416115"/>
                </a:lnTo>
                <a:lnTo>
                  <a:pt x="629843" y="380644"/>
                </a:lnTo>
                <a:lnTo>
                  <a:pt x="645960" y="336067"/>
                </a:lnTo>
                <a:lnTo>
                  <a:pt x="651611" y="282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29513" y="1156902"/>
            <a:ext cx="610870" cy="128270"/>
          </a:xfrm>
          <a:custGeom>
            <a:avLst/>
            <a:gdLst/>
            <a:ahLst/>
            <a:cxnLst/>
            <a:rect l="l" t="t" r="r" b="b"/>
            <a:pathLst>
              <a:path w="610870" h="128269">
                <a:moveTo>
                  <a:pt x="582807" y="128131"/>
                </a:moveTo>
                <a:lnTo>
                  <a:pt x="0" y="128131"/>
                </a:lnTo>
                <a:lnTo>
                  <a:pt x="27888" y="0"/>
                </a:lnTo>
                <a:lnTo>
                  <a:pt x="610636" y="0"/>
                </a:lnTo>
                <a:lnTo>
                  <a:pt x="582807" y="128131"/>
                </a:lnTo>
                <a:close/>
              </a:path>
            </a:pathLst>
          </a:custGeom>
          <a:solidFill>
            <a:srgbClr val="EF40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58270" y="628684"/>
            <a:ext cx="282575" cy="463550"/>
          </a:xfrm>
          <a:custGeom>
            <a:avLst/>
            <a:gdLst/>
            <a:ahLst/>
            <a:cxnLst/>
            <a:rect l="l" t="t" r="r" b="b"/>
            <a:pathLst>
              <a:path w="282575" h="463550">
                <a:moveTo>
                  <a:pt x="262191" y="395386"/>
                </a:moveTo>
                <a:lnTo>
                  <a:pt x="122315" y="395386"/>
                </a:lnTo>
                <a:lnTo>
                  <a:pt x="156150" y="390966"/>
                </a:lnTo>
                <a:lnTo>
                  <a:pt x="180986" y="378496"/>
                </a:lnTo>
                <a:lnTo>
                  <a:pt x="196283" y="359164"/>
                </a:lnTo>
                <a:lnTo>
                  <a:pt x="201503" y="334158"/>
                </a:lnTo>
                <a:lnTo>
                  <a:pt x="197218" y="311085"/>
                </a:lnTo>
                <a:lnTo>
                  <a:pt x="183637" y="291884"/>
                </a:lnTo>
                <a:lnTo>
                  <a:pt x="159673" y="275181"/>
                </a:lnTo>
                <a:lnTo>
                  <a:pt x="124236" y="259604"/>
                </a:lnTo>
                <a:lnTo>
                  <a:pt x="75770" y="237050"/>
                </a:lnTo>
                <a:lnTo>
                  <a:pt x="38835" y="208578"/>
                </a:lnTo>
                <a:lnTo>
                  <a:pt x="15301" y="173003"/>
                </a:lnTo>
                <a:lnTo>
                  <a:pt x="7040" y="129140"/>
                </a:lnTo>
                <a:lnTo>
                  <a:pt x="13954" y="87589"/>
                </a:lnTo>
                <a:lnTo>
                  <a:pt x="33911" y="52047"/>
                </a:lnTo>
                <a:lnTo>
                  <a:pt x="65734" y="24366"/>
                </a:lnTo>
                <a:lnTo>
                  <a:pt x="108243" y="6400"/>
                </a:lnTo>
                <a:lnTo>
                  <a:pt x="160263" y="0"/>
                </a:lnTo>
                <a:lnTo>
                  <a:pt x="193221" y="1850"/>
                </a:lnTo>
                <a:lnTo>
                  <a:pt x="221593" y="6819"/>
                </a:lnTo>
                <a:lnTo>
                  <a:pt x="245375" y="14031"/>
                </a:lnTo>
                <a:lnTo>
                  <a:pt x="264566" y="22613"/>
                </a:lnTo>
                <a:lnTo>
                  <a:pt x="251523" y="67251"/>
                </a:lnTo>
                <a:lnTo>
                  <a:pt x="159013" y="67251"/>
                </a:lnTo>
                <a:lnTo>
                  <a:pt x="126567" y="72021"/>
                </a:lnTo>
                <a:lnTo>
                  <a:pt x="104130" y="84466"/>
                </a:lnTo>
                <a:lnTo>
                  <a:pt x="91106" y="101784"/>
                </a:lnTo>
                <a:lnTo>
                  <a:pt x="86898" y="121173"/>
                </a:lnTo>
                <a:lnTo>
                  <a:pt x="91723" y="144044"/>
                </a:lnTo>
                <a:lnTo>
                  <a:pt x="106687" y="162360"/>
                </a:lnTo>
                <a:lnTo>
                  <a:pt x="132521" y="178556"/>
                </a:lnTo>
                <a:lnTo>
                  <a:pt x="169956" y="195068"/>
                </a:lnTo>
                <a:lnTo>
                  <a:pt x="219232" y="219143"/>
                </a:lnTo>
                <a:lnTo>
                  <a:pt x="254206" y="248391"/>
                </a:lnTo>
                <a:lnTo>
                  <a:pt x="275059" y="284253"/>
                </a:lnTo>
                <a:lnTo>
                  <a:pt x="281970" y="328172"/>
                </a:lnTo>
                <a:lnTo>
                  <a:pt x="275583" y="369826"/>
                </a:lnTo>
                <a:lnTo>
                  <a:pt x="262191" y="395386"/>
                </a:lnTo>
                <a:close/>
              </a:path>
              <a:path w="282575" h="463550">
                <a:moveTo>
                  <a:pt x="245302" y="88541"/>
                </a:moveTo>
                <a:lnTo>
                  <a:pt x="230992" y="81560"/>
                </a:lnTo>
                <a:lnTo>
                  <a:pt x="211565" y="74647"/>
                </a:lnTo>
                <a:lnTo>
                  <a:pt x="187434" y="69359"/>
                </a:lnTo>
                <a:lnTo>
                  <a:pt x="159013" y="67251"/>
                </a:lnTo>
                <a:lnTo>
                  <a:pt x="251523" y="67251"/>
                </a:lnTo>
                <a:lnTo>
                  <a:pt x="245302" y="88541"/>
                </a:lnTo>
                <a:close/>
              </a:path>
              <a:path w="282575" h="463550">
                <a:moveTo>
                  <a:pt x="117164" y="463295"/>
                </a:moveTo>
                <a:lnTo>
                  <a:pt x="82904" y="460882"/>
                </a:lnTo>
                <a:lnTo>
                  <a:pt x="50352" y="454473"/>
                </a:lnTo>
                <a:lnTo>
                  <a:pt x="21915" y="445318"/>
                </a:lnTo>
                <a:lnTo>
                  <a:pt x="0" y="434666"/>
                </a:lnTo>
                <a:lnTo>
                  <a:pt x="17373" y="366756"/>
                </a:lnTo>
                <a:lnTo>
                  <a:pt x="38935" y="377687"/>
                </a:lnTo>
                <a:lnTo>
                  <a:pt x="64301" y="386811"/>
                </a:lnTo>
                <a:lnTo>
                  <a:pt x="92438" y="393065"/>
                </a:lnTo>
                <a:lnTo>
                  <a:pt x="122315" y="395386"/>
                </a:lnTo>
                <a:lnTo>
                  <a:pt x="262191" y="395386"/>
                </a:lnTo>
                <a:lnTo>
                  <a:pt x="256218" y="406786"/>
                </a:lnTo>
                <a:lnTo>
                  <a:pt x="223566" y="436433"/>
                </a:lnTo>
                <a:lnTo>
                  <a:pt x="177317" y="456143"/>
                </a:lnTo>
                <a:lnTo>
                  <a:pt x="117164" y="463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22771" y="278230"/>
            <a:ext cx="1752599" cy="175259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013612" y="2591323"/>
            <a:ext cx="8761668" cy="18889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200" spc="-710" dirty="0"/>
              <a:t>RITROVARSI</a:t>
            </a:r>
            <a:endParaRPr sz="12200" dirty="0"/>
          </a:p>
        </p:txBody>
      </p:sp>
      <p:sp>
        <p:nvSpPr>
          <p:cNvPr id="18" name="object 18"/>
          <p:cNvSpPr txBox="1"/>
          <p:nvPr/>
        </p:nvSpPr>
        <p:spPr>
          <a:xfrm>
            <a:off x="2729233" y="4830358"/>
            <a:ext cx="8942705" cy="317373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9750" b="1" spc="-7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AL</a:t>
            </a:r>
            <a:r>
              <a:rPr sz="9750" b="1" spc="-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9750" b="1" spc="-45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MUSEO</a:t>
            </a:r>
            <a:endParaRPr sz="9750" dirty="0">
              <a:latin typeface="Liberation Sans Narrow"/>
              <a:cs typeface="Liberation Sans Narrow"/>
            </a:endParaRPr>
          </a:p>
          <a:p>
            <a:pPr marL="12700" marR="5080" indent="-635" algn="ctr">
              <a:lnSpc>
                <a:spcPts val="4130"/>
              </a:lnSpc>
              <a:spcBef>
                <a:spcPts val="4880"/>
              </a:spcBef>
            </a:pPr>
            <a:r>
              <a:rPr sz="380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UN</a:t>
            </a:r>
            <a:r>
              <a:rPr sz="3800" b="1" spc="-5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2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PROGETTO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DI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1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ACCESSIBILITÀ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22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MUSEALE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3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PER </a:t>
            </a:r>
            <a:r>
              <a:rPr sz="3800" b="1" spc="-26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PERSONE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1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CON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ALZHEIMER</a:t>
            </a:r>
            <a:r>
              <a:rPr sz="3800" b="1" spc="-4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44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E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6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I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3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LORO</a:t>
            </a:r>
            <a:r>
              <a:rPr sz="3800" b="1" spc="-4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2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CAREGIVERS</a:t>
            </a:r>
            <a:endParaRPr sz="3800" dirty="0">
              <a:latin typeface="Liberation Sans Narrow"/>
              <a:cs typeface="Liberation Sans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772730" y="7329278"/>
            <a:ext cx="3109595" cy="119697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solidFill>
                  <a:srgbClr val="FFFFFF"/>
                </a:solidFill>
                <a:latin typeface="Quattrocento"/>
                <a:cs typeface="Quattrocento"/>
              </a:rPr>
              <a:t>Progetto</a:t>
            </a:r>
            <a:r>
              <a:rPr sz="2000" spc="210" dirty="0">
                <a:solidFill>
                  <a:srgbClr val="FFFFFF"/>
                </a:solidFill>
                <a:latin typeface="Quattrocento"/>
                <a:cs typeface="Quattrocento"/>
              </a:rPr>
              <a:t> </a:t>
            </a:r>
            <a:r>
              <a:rPr sz="2000" dirty="0">
                <a:solidFill>
                  <a:srgbClr val="FFFFFF"/>
                </a:solidFill>
                <a:latin typeface="Quattrocento"/>
                <a:cs typeface="Quattrocento"/>
              </a:rPr>
              <a:t>Amico</a:t>
            </a:r>
            <a:r>
              <a:rPr sz="2000" spc="210" dirty="0">
                <a:solidFill>
                  <a:srgbClr val="FFFFFF"/>
                </a:solidFill>
                <a:latin typeface="Quattrocento"/>
                <a:cs typeface="Quattrocento"/>
              </a:rPr>
              <a:t> </a:t>
            </a:r>
            <a:r>
              <a:rPr sz="2000" dirty="0">
                <a:solidFill>
                  <a:srgbClr val="FFFFFF"/>
                </a:solidFill>
                <a:latin typeface="Quattrocento"/>
                <a:cs typeface="Quattrocento"/>
              </a:rPr>
              <a:t>della</a:t>
            </a:r>
            <a:r>
              <a:rPr sz="2000" spc="210" dirty="0">
                <a:solidFill>
                  <a:srgbClr val="FFFFFF"/>
                </a:solidFill>
                <a:latin typeface="Quattrocento"/>
                <a:cs typeface="Quattrocen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Quattrocento"/>
                <a:cs typeface="Quattrocento"/>
              </a:rPr>
              <a:t>Rete</a:t>
            </a:r>
            <a:endParaRPr sz="2000">
              <a:latin typeface="Quattrocento"/>
              <a:cs typeface="Quattrocento"/>
            </a:endParaRPr>
          </a:p>
          <a:p>
            <a:pPr marL="339725" marR="332105" algn="ctr">
              <a:lnSpc>
                <a:spcPts val="2550"/>
              </a:lnSpc>
              <a:spcBef>
                <a:spcPts val="1105"/>
              </a:spcBef>
            </a:pPr>
            <a:r>
              <a:rPr sz="2350" i="1" dirty="0">
                <a:solidFill>
                  <a:srgbClr val="FFFFFF"/>
                </a:solidFill>
                <a:latin typeface="Arial"/>
                <a:cs typeface="Arial"/>
              </a:rPr>
              <a:t>Musei</a:t>
            </a:r>
            <a:r>
              <a:rPr sz="235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i="1" spc="-10" dirty="0">
                <a:solidFill>
                  <a:srgbClr val="FFFFFF"/>
                </a:solidFill>
                <a:latin typeface="Arial"/>
                <a:cs typeface="Arial"/>
              </a:rPr>
              <a:t>Toscani</a:t>
            </a:r>
            <a:r>
              <a:rPr sz="235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i="1" spc="-25" dirty="0">
                <a:solidFill>
                  <a:srgbClr val="FFFFFF"/>
                </a:solidFill>
                <a:latin typeface="Arial"/>
                <a:cs typeface="Arial"/>
              </a:rPr>
              <a:t>per </a:t>
            </a:r>
            <a:r>
              <a:rPr sz="2350" i="1" spc="35" dirty="0">
                <a:solidFill>
                  <a:srgbClr val="FFFFFF"/>
                </a:solidFill>
                <a:latin typeface="Arial"/>
                <a:cs typeface="Arial"/>
              </a:rPr>
              <a:t>l’Alzheimer</a:t>
            </a:r>
            <a:endParaRPr sz="2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38772" y="1311787"/>
            <a:ext cx="1861185" cy="260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Roma</a:t>
            </a:r>
            <a:r>
              <a:rPr sz="155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55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Verdana"/>
                <a:cs typeface="Verdana"/>
              </a:rPr>
              <a:t>Provincia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471244"/>
              <a:ext cx="18287999" cy="18157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7118" y="1584054"/>
              <a:ext cx="2657474" cy="179069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004890" y="2370694"/>
            <a:ext cx="193675" cy="878840"/>
            <a:chOff x="6004890" y="2370694"/>
            <a:chExt cx="193675" cy="878840"/>
          </a:xfrm>
        </p:grpSpPr>
        <p:sp>
          <p:nvSpPr>
            <p:cNvPr id="6" name="object 6"/>
            <p:cNvSpPr/>
            <p:nvPr/>
          </p:nvSpPr>
          <p:spPr>
            <a:xfrm>
              <a:off x="6007039" y="2372843"/>
              <a:ext cx="189230" cy="874394"/>
            </a:xfrm>
            <a:custGeom>
              <a:avLst/>
              <a:gdLst/>
              <a:ahLst/>
              <a:cxnLst/>
              <a:rect l="l" t="t" r="r" b="b"/>
              <a:pathLst>
                <a:path w="189229" h="874394">
                  <a:moveTo>
                    <a:pt x="167037" y="874172"/>
                  </a:moveTo>
                  <a:lnTo>
                    <a:pt x="159108" y="868712"/>
                  </a:lnTo>
                  <a:lnTo>
                    <a:pt x="0" y="5513"/>
                  </a:lnTo>
                  <a:lnTo>
                    <a:pt x="29909" y="0"/>
                  </a:lnTo>
                  <a:lnTo>
                    <a:pt x="189015" y="863201"/>
                  </a:lnTo>
                  <a:lnTo>
                    <a:pt x="183555" y="871127"/>
                  </a:lnTo>
                  <a:lnTo>
                    <a:pt x="167037" y="8741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07039" y="2372843"/>
              <a:ext cx="189230" cy="874394"/>
            </a:xfrm>
            <a:custGeom>
              <a:avLst/>
              <a:gdLst/>
              <a:ahLst/>
              <a:cxnLst/>
              <a:rect l="l" t="t" r="r" b="b"/>
              <a:pathLst>
                <a:path w="189229" h="874394">
                  <a:moveTo>
                    <a:pt x="29909" y="0"/>
                  </a:moveTo>
                  <a:lnTo>
                    <a:pt x="12617" y="3187"/>
                  </a:lnTo>
                  <a:lnTo>
                    <a:pt x="3738" y="4824"/>
                  </a:lnTo>
                  <a:lnTo>
                    <a:pt x="467" y="5427"/>
                  </a:lnTo>
                  <a:lnTo>
                    <a:pt x="0" y="5513"/>
                  </a:lnTo>
                  <a:lnTo>
                    <a:pt x="91103" y="499775"/>
                  </a:lnTo>
                  <a:lnTo>
                    <a:pt x="137887" y="753585"/>
                  </a:lnTo>
                  <a:lnTo>
                    <a:pt x="155122" y="847095"/>
                  </a:lnTo>
                  <a:lnTo>
                    <a:pt x="157585" y="860453"/>
                  </a:lnTo>
                  <a:lnTo>
                    <a:pt x="159108" y="868712"/>
                  </a:lnTo>
                  <a:lnTo>
                    <a:pt x="167037" y="874172"/>
                  </a:lnTo>
                  <a:lnTo>
                    <a:pt x="175296" y="872651"/>
                  </a:lnTo>
                  <a:lnTo>
                    <a:pt x="183555" y="871127"/>
                  </a:lnTo>
                  <a:lnTo>
                    <a:pt x="189015" y="863201"/>
                  </a:lnTo>
                  <a:lnTo>
                    <a:pt x="187494" y="854940"/>
                  </a:lnTo>
                  <a:lnTo>
                    <a:pt x="96390" y="360677"/>
                  </a:lnTo>
                  <a:lnTo>
                    <a:pt x="49607" y="106867"/>
                  </a:lnTo>
                  <a:lnTo>
                    <a:pt x="32371" y="13358"/>
                  </a:lnTo>
                  <a:lnTo>
                    <a:pt x="29909" y="0"/>
                  </a:lnTo>
                  <a:close/>
                </a:path>
              </a:pathLst>
            </a:custGeom>
            <a:ln w="42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503321" y="2523459"/>
            <a:ext cx="93345" cy="889000"/>
            <a:chOff x="5503321" y="2523459"/>
            <a:chExt cx="93345" cy="889000"/>
          </a:xfrm>
        </p:grpSpPr>
        <p:sp>
          <p:nvSpPr>
            <p:cNvPr id="9" name="object 9"/>
            <p:cNvSpPr/>
            <p:nvPr/>
          </p:nvSpPr>
          <p:spPr>
            <a:xfrm>
              <a:off x="5505470" y="2525607"/>
              <a:ext cx="89535" cy="884555"/>
            </a:xfrm>
            <a:custGeom>
              <a:avLst/>
              <a:gdLst/>
              <a:ahLst/>
              <a:cxnLst/>
              <a:rect l="l" t="t" r="r" b="b"/>
              <a:pathLst>
                <a:path w="89535" h="884554">
                  <a:moveTo>
                    <a:pt x="65926" y="884142"/>
                  </a:moveTo>
                  <a:lnTo>
                    <a:pt x="58677" y="877805"/>
                  </a:lnTo>
                  <a:lnTo>
                    <a:pt x="0" y="2032"/>
                  </a:lnTo>
                  <a:lnTo>
                    <a:pt x="30343" y="0"/>
                  </a:lnTo>
                  <a:lnTo>
                    <a:pt x="89024" y="875775"/>
                  </a:lnTo>
                  <a:lnTo>
                    <a:pt x="82681" y="883022"/>
                  </a:lnTo>
                  <a:lnTo>
                    <a:pt x="65926" y="8841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05470" y="2525607"/>
              <a:ext cx="89535" cy="884555"/>
            </a:xfrm>
            <a:custGeom>
              <a:avLst/>
              <a:gdLst/>
              <a:ahLst/>
              <a:cxnLst/>
              <a:rect l="l" t="t" r="r" b="b"/>
              <a:pathLst>
                <a:path w="89535" h="884554">
                  <a:moveTo>
                    <a:pt x="0" y="2032"/>
                  </a:moveTo>
                  <a:lnTo>
                    <a:pt x="17542" y="857"/>
                  </a:lnTo>
                  <a:lnTo>
                    <a:pt x="26550" y="254"/>
                  </a:lnTo>
                  <a:lnTo>
                    <a:pt x="29868" y="31"/>
                  </a:lnTo>
                  <a:lnTo>
                    <a:pt x="30343" y="0"/>
                  </a:lnTo>
                  <a:lnTo>
                    <a:pt x="63944" y="501463"/>
                  </a:lnTo>
                  <a:lnTo>
                    <a:pt x="81198" y="758971"/>
                  </a:lnTo>
                  <a:lnTo>
                    <a:pt x="87555" y="853842"/>
                  </a:lnTo>
                  <a:lnTo>
                    <a:pt x="88463" y="867395"/>
                  </a:lnTo>
                  <a:lnTo>
                    <a:pt x="89024" y="875775"/>
                  </a:lnTo>
                  <a:lnTo>
                    <a:pt x="82681" y="883022"/>
                  </a:lnTo>
                  <a:lnTo>
                    <a:pt x="74301" y="883583"/>
                  </a:lnTo>
                  <a:lnTo>
                    <a:pt x="65926" y="884142"/>
                  </a:lnTo>
                  <a:lnTo>
                    <a:pt x="58677" y="877805"/>
                  </a:lnTo>
                  <a:lnTo>
                    <a:pt x="58116" y="869428"/>
                  </a:lnTo>
                  <a:lnTo>
                    <a:pt x="24517" y="367965"/>
                  </a:lnTo>
                  <a:lnTo>
                    <a:pt x="7264" y="110457"/>
                  </a:lnTo>
                  <a:lnTo>
                    <a:pt x="908" y="15585"/>
                  </a:lnTo>
                  <a:lnTo>
                    <a:pt x="0" y="2032"/>
                  </a:lnTo>
                  <a:close/>
                </a:path>
              </a:pathLst>
            </a:custGeom>
            <a:ln w="42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95867" y="1546930"/>
            <a:ext cx="2212340" cy="2028825"/>
            <a:chOff x="3895867" y="1546930"/>
            <a:chExt cx="2212340" cy="2028825"/>
          </a:xfrm>
        </p:grpSpPr>
        <p:sp>
          <p:nvSpPr>
            <p:cNvPr id="12" name="object 12"/>
            <p:cNvSpPr/>
            <p:nvPr/>
          </p:nvSpPr>
          <p:spPr>
            <a:xfrm>
              <a:off x="4023114" y="2486862"/>
              <a:ext cx="172085" cy="735965"/>
            </a:xfrm>
            <a:custGeom>
              <a:avLst/>
              <a:gdLst/>
              <a:ahLst/>
              <a:cxnLst/>
              <a:rect l="l" t="t" r="r" b="b"/>
              <a:pathLst>
                <a:path w="172085" h="735964">
                  <a:moveTo>
                    <a:pt x="22517" y="735738"/>
                  </a:moveTo>
                  <a:lnTo>
                    <a:pt x="4935" y="732300"/>
                  </a:lnTo>
                  <a:lnTo>
                    <a:pt x="0" y="724971"/>
                  </a:lnTo>
                  <a:lnTo>
                    <a:pt x="141631" y="0"/>
                  </a:lnTo>
                  <a:lnTo>
                    <a:pt x="171480" y="5831"/>
                  </a:lnTo>
                  <a:lnTo>
                    <a:pt x="29848" y="730802"/>
                  </a:lnTo>
                  <a:lnTo>
                    <a:pt x="22517" y="7357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23114" y="2486862"/>
              <a:ext cx="172085" cy="735965"/>
            </a:xfrm>
            <a:custGeom>
              <a:avLst/>
              <a:gdLst/>
              <a:ahLst/>
              <a:cxnLst/>
              <a:rect l="l" t="t" r="r" b="b"/>
              <a:pathLst>
                <a:path w="172085" h="735964">
                  <a:moveTo>
                    <a:pt x="171480" y="5831"/>
                  </a:moveTo>
                  <a:lnTo>
                    <a:pt x="154224" y="2460"/>
                  </a:lnTo>
                  <a:lnTo>
                    <a:pt x="145362" y="728"/>
                  </a:lnTo>
                  <a:lnTo>
                    <a:pt x="142098" y="91"/>
                  </a:lnTo>
                  <a:lnTo>
                    <a:pt x="141631" y="0"/>
                  </a:lnTo>
                  <a:lnTo>
                    <a:pt x="60605" y="414751"/>
                  </a:lnTo>
                  <a:lnTo>
                    <a:pt x="18997" y="627732"/>
                  </a:lnTo>
                  <a:lnTo>
                    <a:pt x="3668" y="706198"/>
                  </a:lnTo>
                  <a:lnTo>
                    <a:pt x="1478" y="717408"/>
                  </a:lnTo>
                  <a:lnTo>
                    <a:pt x="0" y="724971"/>
                  </a:lnTo>
                  <a:lnTo>
                    <a:pt x="4935" y="732300"/>
                  </a:lnTo>
                  <a:lnTo>
                    <a:pt x="12498" y="733780"/>
                  </a:lnTo>
                  <a:lnTo>
                    <a:pt x="14952" y="734259"/>
                  </a:lnTo>
                  <a:lnTo>
                    <a:pt x="22517" y="735738"/>
                  </a:lnTo>
                  <a:lnTo>
                    <a:pt x="29848" y="730802"/>
                  </a:lnTo>
                  <a:lnTo>
                    <a:pt x="31327" y="723239"/>
                  </a:lnTo>
                  <a:lnTo>
                    <a:pt x="112353" y="308487"/>
                  </a:lnTo>
                  <a:lnTo>
                    <a:pt x="153961" y="95507"/>
                  </a:lnTo>
                  <a:lnTo>
                    <a:pt x="169290" y="17040"/>
                  </a:lnTo>
                  <a:lnTo>
                    <a:pt x="171480" y="5831"/>
                  </a:lnTo>
                  <a:close/>
                </a:path>
              </a:pathLst>
            </a:custGeom>
            <a:ln w="42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09458" y="2336179"/>
              <a:ext cx="1997075" cy="225425"/>
            </a:xfrm>
            <a:custGeom>
              <a:avLst/>
              <a:gdLst/>
              <a:ahLst/>
              <a:cxnLst/>
              <a:rect l="l" t="t" r="r" b="b"/>
              <a:pathLst>
                <a:path w="1997075" h="225425">
                  <a:moveTo>
                    <a:pt x="1443219" y="224807"/>
                  </a:moveTo>
                  <a:lnTo>
                    <a:pt x="0" y="168008"/>
                  </a:lnTo>
                  <a:lnTo>
                    <a:pt x="0" y="79897"/>
                  </a:lnTo>
                  <a:lnTo>
                    <a:pt x="435913" y="0"/>
                  </a:lnTo>
                  <a:lnTo>
                    <a:pt x="1996576" y="0"/>
                  </a:lnTo>
                  <a:lnTo>
                    <a:pt x="1996576" y="84718"/>
                  </a:lnTo>
                  <a:lnTo>
                    <a:pt x="1443219" y="224807"/>
                  </a:lnTo>
                  <a:close/>
                </a:path>
              </a:pathLst>
            </a:custGeom>
            <a:solidFill>
              <a:srgbClr val="FD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5867" y="1546930"/>
              <a:ext cx="2212322" cy="202870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524418" y="3856087"/>
            <a:ext cx="3317875" cy="319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3679">
              <a:lnSpc>
                <a:spcPct val="115599"/>
              </a:lnSpc>
              <a:spcBef>
                <a:spcPts val="100"/>
              </a:spcBef>
            </a:pPr>
            <a:r>
              <a:rPr sz="2000" spc="85" dirty="0">
                <a:solidFill>
                  <a:srgbClr val="FFFFFF"/>
                </a:solidFill>
                <a:latin typeface="Trebuchet MS"/>
                <a:cs typeface="Trebuchet MS"/>
              </a:rPr>
              <a:t>Al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rebuchet MS"/>
                <a:cs typeface="Trebuchet MS"/>
              </a:rPr>
              <a:t>fine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accogliere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al 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meglio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il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40" dirty="0">
                <a:solidFill>
                  <a:srgbClr val="FFFFFF"/>
                </a:solidFill>
                <a:latin typeface="Trebuchet MS"/>
                <a:cs typeface="Trebuchet MS"/>
              </a:rPr>
              <a:t>gruppo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individuare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rebuchet MS"/>
                <a:cs typeface="Trebuchet MS"/>
              </a:rPr>
              <a:t>temi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2000">
              <a:latin typeface="Trebuchet MS"/>
              <a:cs typeface="Trebuchet MS"/>
            </a:endParaRPr>
          </a:p>
          <a:p>
            <a:pPr marL="12700" marR="280670">
              <a:lnSpc>
                <a:spcPct val="115599"/>
              </a:lnSpc>
            </a:pPr>
            <a:r>
              <a:rPr sz="2000" spc="110" dirty="0">
                <a:solidFill>
                  <a:srgbClr val="FFFFFF"/>
                </a:solidFill>
                <a:latin typeface="Trebuchet MS"/>
                <a:cs typeface="Trebuchet MS"/>
              </a:rPr>
              <a:t>attività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adeguati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35" dirty="0">
                <a:solidFill>
                  <a:srgbClr val="FFFFFF"/>
                </a:solidFill>
                <a:latin typeface="Trebuchet MS"/>
                <a:cs typeface="Trebuchet MS"/>
              </a:rPr>
              <a:t>sono 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prodotte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rebuchet MS"/>
                <a:cs typeface="Trebuchet MS"/>
              </a:rPr>
              <a:t>delle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Linee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guida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5599"/>
              </a:lnSpc>
            </a:pPr>
            <a:r>
              <a:rPr sz="2000" spc="150" dirty="0">
                <a:solidFill>
                  <a:srgbClr val="FFFFFF"/>
                </a:solidFill>
                <a:latin typeface="Trebuchet MS"/>
                <a:cs typeface="Trebuchet MS"/>
              </a:rPr>
              <a:t>raccolta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informazioni </a:t>
            </a:r>
            <a:r>
              <a:rPr sz="2000" spc="11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fase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prenotazione 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delle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rebuchet MS"/>
                <a:cs typeface="Trebuchet MS"/>
              </a:rPr>
              <a:t>visite.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657707" y="586199"/>
            <a:ext cx="232664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240" dirty="0">
                <a:latin typeface="Trebuchet MS"/>
                <a:cs typeface="Trebuchet MS"/>
              </a:rPr>
              <a:t>Prima</a:t>
            </a:r>
            <a:r>
              <a:rPr sz="2800" b="0" spc="-229" dirty="0">
                <a:latin typeface="Trebuchet MS"/>
                <a:cs typeface="Trebuchet MS"/>
              </a:rPr>
              <a:t> </a:t>
            </a:r>
            <a:r>
              <a:rPr sz="2800" b="0" spc="-215" dirty="0">
                <a:latin typeface="Trebuchet MS"/>
                <a:cs typeface="Trebuchet MS"/>
              </a:rPr>
              <a:t>della</a:t>
            </a:r>
            <a:r>
              <a:rPr sz="2800" b="0" spc="-229" dirty="0">
                <a:latin typeface="Trebuchet MS"/>
                <a:cs typeface="Trebuchet MS"/>
              </a:rPr>
              <a:t> </a:t>
            </a:r>
            <a:r>
              <a:rPr sz="2800" b="0" spc="-165" dirty="0">
                <a:latin typeface="Trebuchet MS"/>
                <a:cs typeface="Trebuchet MS"/>
              </a:rPr>
              <a:t>visita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10346" y="794448"/>
            <a:ext cx="3694429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85" dirty="0">
                <a:solidFill>
                  <a:srgbClr val="FFFFFF"/>
                </a:solidFill>
                <a:latin typeface="Trebuchet MS"/>
                <a:cs typeface="Trebuchet MS"/>
              </a:rPr>
              <a:t>Le</a:t>
            </a:r>
            <a:r>
              <a:rPr sz="28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95" dirty="0">
                <a:solidFill>
                  <a:srgbClr val="FFFFFF"/>
                </a:solidFill>
                <a:latin typeface="Trebuchet MS"/>
                <a:cs typeface="Trebuchet MS"/>
              </a:rPr>
              <a:t>premesse</a:t>
            </a:r>
            <a:r>
              <a:rPr sz="28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45" dirty="0">
                <a:solidFill>
                  <a:srgbClr val="FFFFFF"/>
                </a:solidFill>
                <a:latin typeface="Trebuchet MS"/>
                <a:cs typeface="Trebuchet MS"/>
              </a:rPr>
              <a:t>indispensabili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69055" y="4119252"/>
            <a:ext cx="3627754" cy="284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8965">
              <a:lnSpc>
                <a:spcPct val="115599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Il</a:t>
            </a:r>
            <a:r>
              <a:rPr sz="2000" spc="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progetto</a:t>
            </a:r>
            <a:r>
              <a:rPr sz="2000" spc="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prevede</a:t>
            </a:r>
            <a:r>
              <a:rPr sz="2000" spc="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sz="2000" spc="200" dirty="0">
                <a:solidFill>
                  <a:srgbClr val="FFFFFF"/>
                </a:solidFill>
                <a:latin typeface="Trebuchet MS"/>
                <a:cs typeface="Trebuchet MS"/>
              </a:rPr>
              <a:t>condivisione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una</a:t>
            </a:r>
            <a:endParaRPr sz="2000">
              <a:latin typeface="Trebuchet MS"/>
              <a:cs typeface="Trebuchet MS"/>
            </a:endParaRPr>
          </a:p>
          <a:p>
            <a:pPr marL="12700" marR="55880">
              <a:lnSpc>
                <a:spcPct val="115599"/>
              </a:lnSpc>
            </a:pP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metodologiae</a:t>
            </a:r>
            <a:r>
              <a:rPr sz="2000" spc="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Trebuchet MS"/>
                <a:cs typeface="Trebuchet MS"/>
              </a:rPr>
              <a:t>strategie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strumenti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condivisi.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5599"/>
              </a:lnSpc>
            </a:pPr>
            <a:r>
              <a:rPr sz="2000" spc="254" dirty="0">
                <a:solidFill>
                  <a:srgbClr val="FFFFFF"/>
                </a:solidFill>
                <a:latin typeface="Trebuchet MS"/>
                <a:cs typeface="Trebuchet MS"/>
              </a:rPr>
              <a:t>Sono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tanto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rebuchet MS"/>
                <a:cs typeface="Trebuchet MS"/>
              </a:rPr>
              <a:t>disponibili </a:t>
            </a:r>
            <a:r>
              <a:rPr sz="2000" spc="155" dirty="0">
                <a:solidFill>
                  <a:srgbClr val="FFFFFF"/>
                </a:solidFill>
                <a:latin typeface="Trebuchet MS"/>
                <a:cs typeface="Trebuchet MS"/>
              </a:rPr>
              <a:t>materiali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online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endParaRPr sz="2000">
              <a:latin typeface="Trebuchet MS"/>
              <a:cs typeface="Trebuchet MS"/>
            </a:endParaRPr>
          </a:p>
          <a:p>
            <a:pPr marL="12700" marR="942340">
              <a:lnSpc>
                <a:spcPct val="115599"/>
              </a:lnSpc>
            </a:pPr>
            <a:r>
              <a:rPr sz="2000" spc="225" dirty="0">
                <a:solidFill>
                  <a:srgbClr val="FFFFFF"/>
                </a:solidFill>
                <a:latin typeface="Trebuchet MS"/>
                <a:cs typeface="Trebuchet MS"/>
              </a:rPr>
              <a:t>approfondimento</a:t>
            </a:r>
            <a:r>
              <a:rPr sz="2000" spc="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 </a:t>
            </a:r>
            <a:r>
              <a:rPr sz="2000" spc="155" dirty="0">
                <a:solidFill>
                  <a:srgbClr val="FFFFFF"/>
                </a:solidFill>
                <a:latin typeface="Trebuchet MS"/>
                <a:cs typeface="Trebuchet MS"/>
              </a:rPr>
              <a:t>studio.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471244"/>
              <a:ext cx="18287999" cy="18157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76907" y="1670464"/>
              <a:ext cx="2513330" cy="1790700"/>
            </a:xfrm>
            <a:custGeom>
              <a:avLst/>
              <a:gdLst/>
              <a:ahLst/>
              <a:cxnLst/>
              <a:rect l="l" t="t" r="r" b="b"/>
              <a:pathLst>
                <a:path w="2513329" h="1790700">
                  <a:moveTo>
                    <a:pt x="2512862" y="1790576"/>
                  </a:moveTo>
                  <a:lnTo>
                    <a:pt x="0" y="1790576"/>
                  </a:lnTo>
                  <a:lnTo>
                    <a:pt x="0" y="0"/>
                  </a:lnTo>
                  <a:lnTo>
                    <a:pt x="2512862" y="0"/>
                  </a:lnTo>
                  <a:lnTo>
                    <a:pt x="2512862" y="17905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243583" y="1392957"/>
            <a:ext cx="871855" cy="1292860"/>
            <a:chOff x="1243583" y="1392957"/>
            <a:chExt cx="871855" cy="12928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583" y="1734311"/>
              <a:ext cx="871727" cy="9509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0047" y="1392957"/>
              <a:ext cx="829944" cy="1203325"/>
            </a:xfrm>
            <a:custGeom>
              <a:avLst/>
              <a:gdLst/>
              <a:ahLst/>
              <a:cxnLst/>
              <a:rect l="l" t="t" r="r" b="b"/>
              <a:pathLst>
                <a:path w="829944" h="1203325">
                  <a:moveTo>
                    <a:pt x="829501" y="1202949"/>
                  </a:moveTo>
                  <a:lnTo>
                    <a:pt x="0" y="1202949"/>
                  </a:lnTo>
                  <a:lnTo>
                    <a:pt x="0" y="0"/>
                  </a:lnTo>
                  <a:lnTo>
                    <a:pt x="829501" y="0"/>
                  </a:lnTo>
                  <a:lnTo>
                    <a:pt x="829501" y="1202949"/>
                  </a:lnTo>
                  <a:close/>
                </a:path>
              </a:pathLst>
            </a:custGeom>
            <a:solidFill>
              <a:srgbClr val="C3B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12266" y="1435203"/>
              <a:ext cx="745490" cy="1118870"/>
            </a:xfrm>
            <a:custGeom>
              <a:avLst/>
              <a:gdLst/>
              <a:ahLst/>
              <a:cxnLst/>
              <a:rect l="l" t="t" r="r" b="b"/>
              <a:pathLst>
                <a:path w="745489" h="1118870">
                  <a:moveTo>
                    <a:pt x="745015" y="1118456"/>
                  </a:moveTo>
                  <a:lnTo>
                    <a:pt x="0" y="1118456"/>
                  </a:lnTo>
                  <a:lnTo>
                    <a:pt x="0" y="0"/>
                  </a:lnTo>
                  <a:lnTo>
                    <a:pt x="745015" y="0"/>
                  </a:lnTo>
                  <a:lnTo>
                    <a:pt x="745015" y="11184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183" y="1734311"/>
              <a:ext cx="426719" cy="6918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07678" y="1630477"/>
              <a:ext cx="354330" cy="728345"/>
            </a:xfrm>
            <a:custGeom>
              <a:avLst/>
              <a:gdLst/>
              <a:ahLst/>
              <a:cxnLst/>
              <a:rect l="l" t="t" r="r" b="b"/>
              <a:pathLst>
                <a:path w="354330" h="728344">
                  <a:moveTo>
                    <a:pt x="354239" y="727862"/>
                  </a:moveTo>
                  <a:lnTo>
                    <a:pt x="0" y="727862"/>
                  </a:lnTo>
                  <a:lnTo>
                    <a:pt x="0" y="0"/>
                  </a:lnTo>
                  <a:lnTo>
                    <a:pt x="354239" y="0"/>
                  </a:lnTo>
                  <a:lnTo>
                    <a:pt x="354239" y="727862"/>
                  </a:lnTo>
                  <a:close/>
                </a:path>
              </a:pathLst>
            </a:custGeom>
            <a:solidFill>
              <a:srgbClr val="C35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9962" y="1759376"/>
              <a:ext cx="149623" cy="29173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112369" y="2862483"/>
            <a:ext cx="280035" cy="746125"/>
            <a:chOff x="2112369" y="2862483"/>
            <a:chExt cx="280035" cy="746125"/>
          </a:xfrm>
        </p:grpSpPr>
        <p:sp>
          <p:nvSpPr>
            <p:cNvPr id="13" name="object 13"/>
            <p:cNvSpPr/>
            <p:nvPr/>
          </p:nvSpPr>
          <p:spPr>
            <a:xfrm>
              <a:off x="2112369" y="2885279"/>
              <a:ext cx="280035" cy="723265"/>
            </a:xfrm>
            <a:custGeom>
              <a:avLst/>
              <a:gdLst/>
              <a:ahLst/>
              <a:cxnLst/>
              <a:rect l="l" t="t" r="r" b="b"/>
              <a:pathLst>
                <a:path w="280035" h="723264">
                  <a:moveTo>
                    <a:pt x="47714" y="722717"/>
                  </a:moveTo>
                  <a:lnTo>
                    <a:pt x="0" y="717224"/>
                  </a:lnTo>
                  <a:lnTo>
                    <a:pt x="160988" y="29308"/>
                  </a:lnTo>
                  <a:lnTo>
                    <a:pt x="202664" y="0"/>
                  </a:lnTo>
                  <a:lnTo>
                    <a:pt x="241012" y="3256"/>
                  </a:lnTo>
                  <a:lnTo>
                    <a:pt x="269110" y="19539"/>
                  </a:lnTo>
                  <a:lnTo>
                    <a:pt x="280038" y="29308"/>
                  </a:lnTo>
                  <a:lnTo>
                    <a:pt x="211566" y="138211"/>
                  </a:lnTo>
                  <a:lnTo>
                    <a:pt x="214562" y="152350"/>
                  </a:lnTo>
                  <a:lnTo>
                    <a:pt x="219926" y="189998"/>
                  </a:lnTo>
                  <a:lnTo>
                    <a:pt x="222225" y="243999"/>
                  </a:lnTo>
                  <a:lnTo>
                    <a:pt x="216028" y="307197"/>
                  </a:lnTo>
                  <a:lnTo>
                    <a:pt x="204205" y="362749"/>
                  </a:lnTo>
                  <a:lnTo>
                    <a:pt x="182731" y="424549"/>
                  </a:lnTo>
                  <a:lnTo>
                    <a:pt x="135827" y="531553"/>
                  </a:lnTo>
                  <a:lnTo>
                    <a:pt x="47714" y="722717"/>
                  </a:lnTo>
                  <a:close/>
                </a:path>
              </a:pathLst>
            </a:custGeom>
            <a:solidFill>
              <a:srgbClr val="E3C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12369" y="2862483"/>
              <a:ext cx="280035" cy="745490"/>
            </a:xfrm>
            <a:custGeom>
              <a:avLst/>
              <a:gdLst/>
              <a:ahLst/>
              <a:cxnLst/>
              <a:rect l="l" t="t" r="r" b="b"/>
              <a:pathLst>
                <a:path w="280035" h="745489">
                  <a:moveTo>
                    <a:pt x="47714" y="745465"/>
                  </a:moveTo>
                  <a:lnTo>
                    <a:pt x="0" y="739973"/>
                  </a:lnTo>
                  <a:lnTo>
                    <a:pt x="160988" y="52104"/>
                  </a:lnTo>
                  <a:lnTo>
                    <a:pt x="193622" y="13026"/>
                  </a:lnTo>
                  <a:lnTo>
                    <a:pt x="216897" y="0"/>
                  </a:lnTo>
                  <a:lnTo>
                    <a:pt x="241967" y="13026"/>
                  </a:lnTo>
                  <a:lnTo>
                    <a:pt x="279991" y="52104"/>
                  </a:lnTo>
                  <a:lnTo>
                    <a:pt x="211566" y="160959"/>
                  </a:lnTo>
                  <a:lnTo>
                    <a:pt x="214562" y="175105"/>
                  </a:lnTo>
                  <a:lnTo>
                    <a:pt x="219926" y="212764"/>
                  </a:lnTo>
                  <a:lnTo>
                    <a:pt x="222225" y="266767"/>
                  </a:lnTo>
                  <a:lnTo>
                    <a:pt x="216028" y="329946"/>
                  </a:lnTo>
                  <a:lnTo>
                    <a:pt x="204205" y="385497"/>
                  </a:lnTo>
                  <a:lnTo>
                    <a:pt x="182731" y="447298"/>
                  </a:lnTo>
                  <a:lnTo>
                    <a:pt x="135827" y="554302"/>
                  </a:lnTo>
                  <a:lnTo>
                    <a:pt x="47714" y="745465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957041" y="1698000"/>
            <a:ext cx="435609" cy="296545"/>
            <a:chOff x="1957041" y="1698000"/>
            <a:chExt cx="435609" cy="29654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7041" y="1698000"/>
              <a:ext cx="84413" cy="8363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017880" y="1765290"/>
              <a:ext cx="374650" cy="229235"/>
            </a:xfrm>
            <a:custGeom>
              <a:avLst/>
              <a:gdLst/>
              <a:ahLst/>
              <a:cxnLst/>
              <a:rect l="l" t="t" r="r" b="b"/>
              <a:pathLst>
                <a:path w="374650" h="229235">
                  <a:moveTo>
                    <a:pt x="133890" y="229117"/>
                  </a:moveTo>
                  <a:lnTo>
                    <a:pt x="105355" y="226363"/>
                  </a:lnTo>
                  <a:lnTo>
                    <a:pt x="81897" y="203212"/>
                  </a:lnTo>
                  <a:lnTo>
                    <a:pt x="50962" y="139653"/>
                  </a:lnTo>
                  <a:lnTo>
                    <a:pt x="0" y="15678"/>
                  </a:lnTo>
                  <a:lnTo>
                    <a:pt x="23528" y="0"/>
                  </a:lnTo>
                  <a:lnTo>
                    <a:pt x="37763" y="24783"/>
                  </a:lnTo>
                  <a:lnTo>
                    <a:pt x="69921" y="79306"/>
                  </a:lnTo>
                  <a:lnTo>
                    <a:pt x="104184" y="133829"/>
                  </a:lnTo>
                  <a:lnTo>
                    <a:pt x="124732" y="158612"/>
                  </a:lnTo>
                  <a:lnTo>
                    <a:pt x="134559" y="157335"/>
                  </a:lnTo>
                  <a:lnTo>
                    <a:pt x="161258" y="148397"/>
                  </a:lnTo>
                  <a:lnTo>
                    <a:pt x="225908" y="124135"/>
                  </a:lnTo>
                  <a:lnTo>
                    <a:pt x="349590" y="76888"/>
                  </a:lnTo>
                  <a:lnTo>
                    <a:pt x="374433" y="170864"/>
                  </a:lnTo>
                  <a:lnTo>
                    <a:pt x="343459" y="179821"/>
                  </a:lnTo>
                  <a:lnTo>
                    <a:pt x="271790" y="199603"/>
                  </a:lnTo>
                  <a:lnTo>
                    <a:pt x="191307" y="219579"/>
                  </a:lnTo>
                  <a:lnTo>
                    <a:pt x="133890" y="229117"/>
                  </a:lnTo>
                  <a:close/>
                </a:path>
              </a:pathLst>
            </a:custGeom>
            <a:solidFill>
              <a:srgbClr val="C3B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1719" y="1837943"/>
              <a:ext cx="39624" cy="12496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249423" y="2840257"/>
            <a:ext cx="400685" cy="899794"/>
            <a:chOff x="2249423" y="2840257"/>
            <a:chExt cx="400685" cy="899794"/>
          </a:xfrm>
        </p:grpSpPr>
        <p:sp>
          <p:nvSpPr>
            <p:cNvPr id="20" name="object 20"/>
            <p:cNvSpPr/>
            <p:nvPr/>
          </p:nvSpPr>
          <p:spPr>
            <a:xfrm>
              <a:off x="2349202" y="2840257"/>
              <a:ext cx="293370" cy="768350"/>
            </a:xfrm>
            <a:custGeom>
              <a:avLst/>
              <a:gdLst/>
              <a:ahLst/>
              <a:cxnLst/>
              <a:rect l="l" t="t" r="r" b="b"/>
              <a:pathLst>
                <a:path w="293369" h="768350">
                  <a:moveTo>
                    <a:pt x="245708" y="768207"/>
                  </a:moveTo>
                  <a:lnTo>
                    <a:pt x="0" y="35134"/>
                  </a:lnTo>
                  <a:lnTo>
                    <a:pt x="25480" y="0"/>
                  </a:lnTo>
                  <a:lnTo>
                    <a:pt x="70913" y="8243"/>
                  </a:lnTo>
                  <a:lnTo>
                    <a:pt x="114304" y="32936"/>
                  </a:lnTo>
                  <a:lnTo>
                    <a:pt x="133655" y="47151"/>
                  </a:lnTo>
                  <a:lnTo>
                    <a:pt x="131307" y="175721"/>
                  </a:lnTo>
                  <a:lnTo>
                    <a:pt x="141192" y="186283"/>
                  </a:lnTo>
                  <a:lnTo>
                    <a:pt x="195162" y="260796"/>
                  </a:lnTo>
                  <a:lnTo>
                    <a:pt x="222509" y="318093"/>
                  </a:lnTo>
                  <a:lnTo>
                    <a:pt x="241074" y="371744"/>
                  </a:lnTo>
                  <a:lnTo>
                    <a:pt x="254619" y="435738"/>
                  </a:lnTo>
                  <a:lnTo>
                    <a:pt x="269768" y="551571"/>
                  </a:lnTo>
                  <a:lnTo>
                    <a:pt x="293140" y="760744"/>
                  </a:lnTo>
                  <a:lnTo>
                    <a:pt x="245708" y="768207"/>
                  </a:lnTo>
                  <a:close/>
                </a:path>
              </a:pathLst>
            </a:custGeom>
            <a:solidFill>
              <a:srgbClr val="E3C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49423" y="2868167"/>
              <a:ext cx="256031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63086" y="3595509"/>
              <a:ext cx="186770" cy="14448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189388" y="1570931"/>
            <a:ext cx="406400" cy="1343660"/>
            <a:chOff x="2189388" y="1570931"/>
            <a:chExt cx="406400" cy="1343660"/>
          </a:xfrm>
        </p:grpSpPr>
        <p:sp>
          <p:nvSpPr>
            <p:cNvPr id="24" name="object 24"/>
            <p:cNvSpPr/>
            <p:nvPr/>
          </p:nvSpPr>
          <p:spPr>
            <a:xfrm>
              <a:off x="2299562" y="1788743"/>
              <a:ext cx="234315" cy="490220"/>
            </a:xfrm>
            <a:custGeom>
              <a:avLst/>
              <a:gdLst/>
              <a:ahLst/>
              <a:cxnLst/>
              <a:rect l="l" t="t" r="r" b="b"/>
              <a:pathLst>
                <a:path w="234314" h="490219">
                  <a:moveTo>
                    <a:pt x="211519" y="489656"/>
                  </a:moveTo>
                  <a:lnTo>
                    <a:pt x="45318" y="476278"/>
                  </a:lnTo>
                  <a:lnTo>
                    <a:pt x="34000" y="287529"/>
                  </a:lnTo>
                  <a:lnTo>
                    <a:pt x="27010" y="284086"/>
                  </a:lnTo>
                  <a:lnTo>
                    <a:pt x="12527" y="274415"/>
                  </a:lnTo>
                  <a:lnTo>
                    <a:pt x="280" y="259508"/>
                  </a:lnTo>
                  <a:lnTo>
                    <a:pt x="0" y="240354"/>
                  </a:lnTo>
                  <a:lnTo>
                    <a:pt x="5511" y="229162"/>
                  </a:lnTo>
                  <a:lnTo>
                    <a:pt x="11687" y="219154"/>
                  </a:lnTo>
                  <a:lnTo>
                    <a:pt x="17996" y="210510"/>
                  </a:lnTo>
                  <a:lnTo>
                    <a:pt x="23903" y="203411"/>
                  </a:lnTo>
                  <a:lnTo>
                    <a:pt x="28507" y="197415"/>
                  </a:lnTo>
                  <a:lnTo>
                    <a:pt x="32269" y="190890"/>
                  </a:lnTo>
                  <a:lnTo>
                    <a:pt x="35124" y="183925"/>
                  </a:lnTo>
                  <a:lnTo>
                    <a:pt x="37006" y="176608"/>
                  </a:lnTo>
                  <a:lnTo>
                    <a:pt x="59126" y="56768"/>
                  </a:lnTo>
                  <a:lnTo>
                    <a:pt x="75085" y="19222"/>
                  </a:lnTo>
                  <a:lnTo>
                    <a:pt x="92228" y="1777"/>
                  </a:lnTo>
                  <a:lnTo>
                    <a:pt x="121198" y="0"/>
                  </a:lnTo>
                  <a:lnTo>
                    <a:pt x="172634" y="9452"/>
                  </a:lnTo>
                  <a:lnTo>
                    <a:pt x="202009" y="71021"/>
                  </a:lnTo>
                  <a:lnTo>
                    <a:pt x="222720" y="132370"/>
                  </a:lnTo>
                  <a:lnTo>
                    <a:pt x="233216" y="200219"/>
                  </a:lnTo>
                  <a:lnTo>
                    <a:pt x="234251" y="255464"/>
                  </a:lnTo>
                  <a:lnTo>
                    <a:pt x="232336" y="304029"/>
                  </a:lnTo>
                  <a:lnTo>
                    <a:pt x="225436" y="373048"/>
                  </a:lnTo>
                  <a:lnTo>
                    <a:pt x="211519" y="489656"/>
                  </a:lnTo>
                  <a:close/>
                </a:path>
              </a:pathLst>
            </a:custGeom>
            <a:solidFill>
              <a:srgbClr val="C3B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5336" y="1570931"/>
              <a:ext cx="223755" cy="27462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89388" y="2265068"/>
              <a:ext cx="406400" cy="649605"/>
            </a:xfrm>
            <a:custGeom>
              <a:avLst/>
              <a:gdLst/>
              <a:ahLst/>
              <a:cxnLst/>
              <a:rect l="l" t="t" r="r" b="b"/>
              <a:pathLst>
                <a:path w="406400" h="649605">
                  <a:moveTo>
                    <a:pt x="405945" y="649518"/>
                  </a:moveTo>
                  <a:lnTo>
                    <a:pt x="0" y="649518"/>
                  </a:lnTo>
                  <a:lnTo>
                    <a:pt x="155493" y="0"/>
                  </a:lnTo>
                  <a:lnTo>
                    <a:pt x="321647" y="12016"/>
                  </a:lnTo>
                  <a:lnTo>
                    <a:pt x="405945" y="649518"/>
                  </a:lnTo>
                  <a:close/>
                </a:path>
              </a:pathLst>
            </a:custGeom>
            <a:solidFill>
              <a:srgbClr val="C35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199436" y="2299194"/>
              <a:ext cx="391160" cy="576580"/>
            </a:xfrm>
            <a:custGeom>
              <a:avLst/>
              <a:gdLst/>
              <a:ahLst/>
              <a:cxnLst/>
              <a:rect l="l" t="t" r="r" b="b"/>
              <a:pathLst>
                <a:path w="391160" h="576580">
                  <a:moveTo>
                    <a:pt x="333476" y="0"/>
                  </a:moveTo>
                  <a:lnTo>
                    <a:pt x="136613" y="0"/>
                  </a:lnTo>
                  <a:lnTo>
                    <a:pt x="136613" y="5257"/>
                  </a:lnTo>
                  <a:lnTo>
                    <a:pt x="333476" y="5257"/>
                  </a:lnTo>
                  <a:lnTo>
                    <a:pt x="333476" y="0"/>
                  </a:lnTo>
                  <a:close/>
                </a:path>
                <a:path w="391160" h="576580">
                  <a:moveTo>
                    <a:pt x="390817" y="570852"/>
                  </a:moveTo>
                  <a:lnTo>
                    <a:pt x="0" y="570852"/>
                  </a:lnTo>
                  <a:lnTo>
                    <a:pt x="0" y="576110"/>
                  </a:lnTo>
                  <a:lnTo>
                    <a:pt x="390817" y="576110"/>
                  </a:lnTo>
                  <a:lnTo>
                    <a:pt x="390817" y="570852"/>
                  </a:lnTo>
                  <a:close/>
                </a:path>
              </a:pathLst>
            </a:custGeom>
            <a:solidFill>
              <a:srgbClr val="C3B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50865" y="3574574"/>
            <a:ext cx="209218" cy="15668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49771" y="1642118"/>
            <a:ext cx="63694" cy="73227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2329008" y="1828799"/>
            <a:ext cx="204470" cy="808990"/>
            <a:chOff x="2329008" y="1828799"/>
            <a:chExt cx="204470" cy="808990"/>
          </a:xfrm>
        </p:grpSpPr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29008" y="2465834"/>
              <a:ext cx="91659" cy="1718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56104" y="1828799"/>
              <a:ext cx="161544" cy="7101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392361" y="1850365"/>
              <a:ext cx="140970" cy="638175"/>
            </a:xfrm>
            <a:custGeom>
              <a:avLst/>
              <a:gdLst/>
              <a:ahLst/>
              <a:cxnLst/>
              <a:rect l="l" t="t" r="r" b="b"/>
              <a:pathLst>
                <a:path w="140969" h="638175">
                  <a:moveTo>
                    <a:pt x="27144" y="637672"/>
                  </a:moveTo>
                  <a:lnTo>
                    <a:pt x="0" y="617910"/>
                  </a:lnTo>
                  <a:lnTo>
                    <a:pt x="64855" y="364571"/>
                  </a:lnTo>
                  <a:lnTo>
                    <a:pt x="61271" y="318307"/>
                  </a:lnTo>
                  <a:lnTo>
                    <a:pt x="53337" y="213615"/>
                  </a:lnTo>
                  <a:lnTo>
                    <a:pt x="45280" y="101645"/>
                  </a:lnTo>
                  <a:lnTo>
                    <a:pt x="41327" y="33545"/>
                  </a:lnTo>
                  <a:lnTo>
                    <a:pt x="41280" y="29930"/>
                  </a:lnTo>
                  <a:lnTo>
                    <a:pt x="41749" y="26456"/>
                  </a:lnTo>
                  <a:lnTo>
                    <a:pt x="42689" y="23218"/>
                  </a:lnTo>
                  <a:lnTo>
                    <a:pt x="56512" y="4570"/>
                  </a:lnTo>
                  <a:lnTo>
                    <a:pt x="77617" y="0"/>
                  </a:lnTo>
                  <a:lnTo>
                    <a:pt x="97754" y="8623"/>
                  </a:lnTo>
                  <a:lnTo>
                    <a:pt x="108671" y="29555"/>
                  </a:lnTo>
                  <a:lnTo>
                    <a:pt x="140559" y="370861"/>
                  </a:lnTo>
                  <a:lnTo>
                    <a:pt x="27144" y="637672"/>
                  </a:lnTo>
                  <a:close/>
                </a:path>
              </a:pathLst>
            </a:custGeom>
            <a:solidFill>
              <a:srgbClr val="C3B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2445617" y="2342802"/>
            <a:ext cx="57150" cy="365760"/>
          </a:xfrm>
          <a:custGeom>
            <a:avLst/>
            <a:gdLst/>
            <a:ahLst/>
            <a:cxnLst/>
            <a:rect l="l" t="t" r="r" b="b"/>
            <a:pathLst>
              <a:path w="57150" h="365760">
                <a:moveTo>
                  <a:pt x="19911" y="365151"/>
                </a:moveTo>
                <a:lnTo>
                  <a:pt x="15722" y="347253"/>
                </a:lnTo>
                <a:lnTo>
                  <a:pt x="7108" y="303113"/>
                </a:lnTo>
                <a:lnTo>
                  <a:pt x="0" y="247065"/>
                </a:lnTo>
                <a:lnTo>
                  <a:pt x="328" y="193442"/>
                </a:lnTo>
                <a:lnTo>
                  <a:pt x="6204" y="148728"/>
                </a:lnTo>
                <a:lnTo>
                  <a:pt x="12297" y="113672"/>
                </a:lnTo>
                <a:lnTo>
                  <a:pt x="22326" y="70141"/>
                </a:lnTo>
                <a:lnTo>
                  <a:pt x="40011" y="0"/>
                </a:lnTo>
                <a:lnTo>
                  <a:pt x="46967" y="81899"/>
                </a:lnTo>
                <a:lnTo>
                  <a:pt x="52314" y="146543"/>
                </a:lnTo>
                <a:lnTo>
                  <a:pt x="55931" y="193442"/>
                </a:lnTo>
                <a:lnTo>
                  <a:pt x="56874" y="218357"/>
                </a:lnTo>
                <a:lnTo>
                  <a:pt x="53436" y="244549"/>
                </a:lnTo>
                <a:lnTo>
                  <a:pt x="42241" y="288114"/>
                </a:lnTo>
                <a:lnTo>
                  <a:pt x="19911" y="365151"/>
                </a:lnTo>
                <a:close/>
              </a:path>
            </a:pathLst>
          </a:custGeom>
          <a:solidFill>
            <a:srgbClr val="C3572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698886" y="3571476"/>
            <a:ext cx="167703" cy="156641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2522165" y="1542604"/>
            <a:ext cx="25400" cy="41275"/>
          </a:xfrm>
          <a:custGeom>
            <a:avLst/>
            <a:gdLst/>
            <a:ahLst/>
            <a:cxnLst/>
            <a:rect l="l" t="t" r="r" b="b"/>
            <a:pathLst>
              <a:path w="25400" h="41275">
                <a:moveTo>
                  <a:pt x="13290" y="41073"/>
                </a:moveTo>
                <a:lnTo>
                  <a:pt x="9956" y="41073"/>
                </a:lnTo>
                <a:lnTo>
                  <a:pt x="9486" y="41026"/>
                </a:lnTo>
                <a:lnTo>
                  <a:pt x="9063" y="40932"/>
                </a:lnTo>
                <a:lnTo>
                  <a:pt x="5682" y="40322"/>
                </a:lnTo>
                <a:lnTo>
                  <a:pt x="3005" y="37505"/>
                </a:lnTo>
                <a:lnTo>
                  <a:pt x="234" y="28915"/>
                </a:lnTo>
                <a:lnTo>
                  <a:pt x="0" y="23798"/>
                </a:lnTo>
                <a:lnTo>
                  <a:pt x="892" y="18635"/>
                </a:lnTo>
                <a:lnTo>
                  <a:pt x="1831" y="13471"/>
                </a:lnTo>
                <a:lnTo>
                  <a:pt x="3803" y="8730"/>
                </a:lnTo>
                <a:lnTo>
                  <a:pt x="9439" y="1689"/>
                </a:lnTo>
                <a:lnTo>
                  <a:pt x="12914" y="0"/>
                </a:lnTo>
                <a:lnTo>
                  <a:pt x="16296" y="563"/>
                </a:lnTo>
                <a:lnTo>
                  <a:pt x="20650" y="2951"/>
                </a:lnTo>
                <a:lnTo>
                  <a:pt x="21554" y="4459"/>
                </a:lnTo>
                <a:lnTo>
                  <a:pt x="13243" y="4459"/>
                </a:lnTo>
                <a:lnTo>
                  <a:pt x="11318" y="5679"/>
                </a:lnTo>
                <a:lnTo>
                  <a:pt x="9514" y="7909"/>
                </a:lnTo>
                <a:lnTo>
                  <a:pt x="7279" y="10749"/>
                </a:lnTo>
                <a:lnTo>
                  <a:pt x="5541" y="14833"/>
                </a:lnTo>
                <a:lnTo>
                  <a:pt x="3969" y="23798"/>
                </a:lnTo>
                <a:lnTo>
                  <a:pt x="4085" y="28352"/>
                </a:lnTo>
                <a:lnTo>
                  <a:pt x="5259" y="31825"/>
                </a:lnTo>
                <a:lnTo>
                  <a:pt x="6246" y="34830"/>
                </a:lnTo>
                <a:lnTo>
                  <a:pt x="7889" y="36754"/>
                </a:lnTo>
                <a:lnTo>
                  <a:pt x="11552" y="37411"/>
                </a:lnTo>
                <a:lnTo>
                  <a:pt x="17829" y="37411"/>
                </a:lnTo>
                <a:lnTo>
                  <a:pt x="16249" y="39383"/>
                </a:lnTo>
                <a:lnTo>
                  <a:pt x="13290" y="41073"/>
                </a:lnTo>
                <a:close/>
              </a:path>
              <a:path w="25400" h="41275">
                <a:moveTo>
                  <a:pt x="17829" y="37411"/>
                </a:moveTo>
                <a:lnTo>
                  <a:pt x="11552" y="37411"/>
                </a:lnTo>
                <a:lnTo>
                  <a:pt x="13760" y="36191"/>
                </a:lnTo>
                <a:lnTo>
                  <a:pt x="17986" y="30840"/>
                </a:lnTo>
                <a:lnTo>
                  <a:pt x="19724" y="26756"/>
                </a:lnTo>
                <a:lnTo>
                  <a:pt x="20522" y="22202"/>
                </a:lnTo>
                <a:lnTo>
                  <a:pt x="22260" y="12627"/>
                </a:lnTo>
                <a:lnTo>
                  <a:pt x="19301" y="5210"/>
                </a:lnTo>
                <a:lnTo>
                  <a:pt x="15356" y="4459"/>
                </a:lnTo>
                <a:lnTo>
                  <a:pt x="21554" y="4459"/>
                </a:lnTo>
                <a:lnTo>
                  <a:pt x="23622" y="7909"/>
                </a:lnTo>
                <a:lnTo>
                  <a:pt x="24973" y="14768"/>
                </a:lnTo>
                <a:lnTo>
                  <a:pt x="24467" y="22860"/>
                </a:lnTo>
                <a:lnTo>
                  <a:pt x="23528" y="28023"/>
                </a:lnTo>
                <a:lnTo>
                  <a:pt x="21555" y="32764"/>
                </a:lnTo>
                <a:lnTo>
                  <a:pt x="17829" y="374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1269389" y="1392957"/>
            <a:ext cx="1720850" cy="2337435"/>
            <a:chOff x="1269389" y="1392957"/>
            <a:chExt cx="1720850" cy="2337435"/>
          </a:xfrm>
        </p:grpSpPr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07920" y="1770887"/>
              <a:ext cx="149351" cy="136245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445945" y="1753896"/>
              <a:ext cx="420370" cy="1421765"/>
            </a:xfrm>
            <a:custGeom>
              <a:avLst/>
              <a:gdLst/>
              <a:ahLst/>
              <a:cxnLst/>
              <a:rect l="l" t="t" r="r" b="b"/>
              <a:pathLst>
                <a:path w="420369" h="1421764">
                  <a:moveTo>
                    <a:pt x="0" y="1421212"/>
                  </a:moveTo>
                  <a:lnTo>
                    <a:pt x="7816" y="1225522"/>
                  </a:lnTo>
                  <a:lnTo>
                    <a:pt x="27273" y="789906"/>
                  </a:lnTo>
                  <a:lnTo>
                    <a:pt x="52383" y="341546"/>
                  </a:lnTo>
                  <a:lnTo>
                    <a:pt x="77159" y="107623"/>
                  </a:lnTo>
                  <a:lnTo>
                    <a:pt x="93846" y="71135"/>
                  </a:lnTo>
                  <a:lnTo>
                    <a:pt x="121777" y="37553"/>
                  </a:lnTo>
                  <a:lnTo>
                    <a:pt x="145913" y="24960"/>
                  </a:lnTo>
                  <a:lnTo>
                    <a:pt x="173973" y="5602"/>
                  </a:lnTo>
                  <a:lnTo>
                    <a:pt x="196755" y="0"/>
                  </a:lnTo>
                  <a:lnTo>
                    <a:pt x="226344" y="8920"/>
                  </a:lnTo>
                  <a:lnTo>
                    <a:pt x="274825" y="33128"/>
                  </a:lnTo>
                  <a:lnTo>
                    <a:pt x="419752" y="1339488"/>
                  </a:lnTo>
                  <a:lnTo>
                    <a:pt x="0" y="1421212"/>
                  </a:lnTo>
                  <a:close/>
                </a:path>
              </a:pathLst>
            </a:custGeom>
            <a:solidFill>
              <a:srgbClr val="C35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508264" y="2481747"/>
              <a:ext cx="311785" cy="1143635"/>
            </a:xfrm>
            <a:custGeom>
              <a:avLst/>
              <a:gdLst/>
              <a:ahLst/>
              <a:cxnLst/>
              <a:rect l="l" t="t" r="r" b="b"/>
              <a:pathLst>
                <a:path w="311785" h="1143635">
                  <a:moveTo>
                    <a:pt x="244299" y="1143335"/>
                  </a:moveTo>
                  <a:lnTo>
                    <a:pt x="64432" y="580281"/>
                  </a:lnTo>
                  <a:lnTo>
                    <a:pt x="0" y="0"/>
                  </a:lnTo>
                  <a:lnTo>
                    <a:pt x="233028" y="0"/>
                  </a:lnTo>
                  <a:lnTo>
                    <a:pt x="217718" y="535312"/>
                  </a:lnTo>
                  <a:lnTo>
                    <a:pt x="311785" y="1090245"/>
                  </a:lnTo>
                  <a:lnTo>
                    <a:pt x="244299" y="1143335"/>
                  </a:lnTo>
                  <a:close/>
                </a:path>
              </a:pathLst>
            </a:custGeom>
            <a:solidFill>
              <a:srgbClr val="C3B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08264" y="2481747"/>
              <a:ext cx="311785" cy="1143635"/>
            </a:xfrm>
            <a:custGeom>
              <a:avLst/>
              <a:gdLst/>
              <a:ahLst/>
              <a:cxnLst/>
              <a:rect l="l" t="t" r="r" b="b"/>
              <a:pathLst>
                <a:path w="311785" h="1143635">
                  <a:moveTo>
                    <a:pt x="244299" y="1143335"/>
                  </a:moveTo>
                  <a:lnTo>
                    <a:pt x="64432" y="580281"/>
                  </a:lnTo>
                  <a:lnTo>
                    <a:pt x="0" y="0"/>
                  </a:lnTo>
                  <a:lnTo>
                    <a:pt x="233028" y="0"/>
                  </a:lnTo>
                  <a:lnTo>
                    <a:pt x="217718" y="535312"/>
                  </a:lnTo>
                  <a:lnTo>
                    <a:pt x="311785" y="1090245"/>
                  </a:lnTo>
                  <a:lnTo>
                    <a:pt x="244299" y="1143335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49202" y="2481747"/>
              <a:ext cx="390525" cy="1128395"/>
            </a:xfrm>
            <a:custGeom>
              <a:avLst/>
              <a:gdLst/>
              <a:ahLst/>
              <a:cxnLst/>
              <a:rect l="l" t="t" r="r" b="b"/>
              <a:pathLst>
                <a:path w="390525" h="1128395">
                  <a:moveTo>
                    <a:pt x="79507" y="1127844"/>
                  </a:moveTo>
                  <a:lnTo>
                    <a:pt x="0" y="1097896"/>
                  </a:lnTo>
                  <a:lnTo>
                    <a:pt x="159062" y="0"/>
                  </a:lnTo>
                  <a:lnTo>
                    <a:pt x="390118" y="69613"/>
                  </a:lnTo>
                  <a:lnTo>
                    <a:pt x="79507" y="1127844"/>
                  </a:lnTo>
                  <a:close/>
                </a:path>
              </a:pathLst>
            </a:custGeom>
            <a:solidFill>
              <a:srgbClr val="C3B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70383" y="1707025"/>
              <a:ext cx="349250" cy="775335"/>
            </a:xfrm>
            <a:custGeom>
              <a:avLst/>
              <a:gdLst/>
              <a:ahLst/>
              <a:cxnLst/>
              <a:rect l="l" t="t" r="r" b="b"/>
              <a:pathLst>
                <a:path w="349250" h="775335">
                  <a:moveTo>
                    <a:pt x="270910" y="774721"/>
                  </a:moveTo>
                  <a:lnTo>
                    <a:pt x="37881" y="774721"/>
                  </a:lnTo>
                  <a:lnTo>
                    <a:pt x="9525" y="533618"/>
                  </a:lnTo>
                  <a:lnTo>
                    <a:pt x="0" y="398286"/>
                  </a:lnTo>
                  <a:lnTo>
                    <a:pt x="9239" y="319256"/>
                  </a:lnTo>
                  <a:lnTo>
                    <a:pt x="37176" y="247060"/>
                  </a:lnTo>
                  <a:lnTo>
                    <a:pt x="73892" y="171263"/>
                  </a:lnTo>
                  <a:lnTo>
                    <a:pt x="106223" y="115356"/>
                  </a:lnTo>
                  <a:lnTo>
                    <a:pt x="129238" y="80767"/>
                  </a:lnTo>
                  <a:lnTo>
                    <a:pt x="138005" y="68920"/>
                  </a:lnTo>
                  <a:lnTo>
                    <a:pt x="155886" y="20545"/>
                  </a:lnTo>
                  <a:lnTo>
                    <a:pt x="173979" y="0"/>
                  </a:lnTo>
                  <a:lnTo>
                    <a:pt x="203201" y="3306"/>
                  </a:lnTo>
                  <a:lnTo>
                    <a:pt x="254473" y="26486"/>
                  </a:lnTo>
                  <a:lnTo>
                    <a:pt x="303816" y="82583"/>
                  </a:lnTo>
                  <a:lnTo>
                    <a:pt x="330106" y="125320"/>
                  </a:lnTo>
                  <a:lnTo>
                    <a:pt x="342202" y="176329"/>
                  </a:lnTo>
                  <a:lnTo>
                    <a:pt x="348961" y="257246"/>
                  </a:lnTo>
                  <a:lnTo>
                    <a:pt x="340709" y="396085"/>
                  </a:lnTo>
                  <a:lnTo>
                    <a:pt x="313440" y="567525"/>
                  </a:lnTo>
                  <a:lnTo>
                    <a:pt x="284419" y="713193"/>
                  </a:lnTo>
                  <a:lnTo>
                    <a:pt x="270910" y="7747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88536" y="1494318"/>
              <a:ext cx="238760" cy="287020"/>
            </a:xfrm>
            <a:custGeom>
              <a:avLst/>
              <a:gdLst/>
              <a:ahLst/>
              <a:cxnLst/>
              <a:rect l="l" t="t" r="r" b="b"/>
              <a:pathLst>
                <a:path w="238760" h="287019">
                  <a:moveTo>
                    <a:pt x="117363" y="286650"/>
                  </a:moveTo>
                  <a:lnTo>
                    <a:pt x="119147" y="203331"/>
                  </a:lnTo>
                  <a:lnTo>
                    <a:pt x="29355" y="202204"/>
                  </a:lnTo>
                  <a:lnTo>
                    <a:pt x="50206" y="108463"/>
                  </a:lnTo>
                  <a:lnTo>
                    <a:pt x="28609" y="98418"/>
                  </a:lnTo>
                  <a:lnTo>
                    <a:pt x="12503" y="91235"/>
                  </a:lnTo>
                  <a:lnTo>
                    <a:pt x="2539" y="87387"/>
                  </a:lnTo>
                  <a:lnTo>
                    <a:pt x="0" y="86541"/>
                  </a:lnTo>
                  <a:lnTo>
                    <a:pt x="4764" y="85545"/>
                  </a:lnTo>
                  <a:lnTo>
                    <a:pt x="21883" y="83756"/>
                  </a:lnTo>
                  <a:lnTo>
                    <a:pt x="56405" y="80534"/>
                  </a:lnTo>
                  <a:lnTo>
                    <a:pt x="66174" y="49177"/>
                  </a:lnTo>
                  <a:lnTo>
                    <a:pt x="78772" y="25556"/>
                  </a:lnTo>
                  <a:lnTo>
                    <a:pt x="98490" y="8703"/>
                  </a:lnTo>
                  <a:lnTo>
                    <a:pt x="122936" y="0"/>
                  </a:lnTo>
                  <a:lnTo>
                    <a:pt x="149720" y="828"/>
                  </a:lnTo>
                  <a:lnTo>
                    <a:pt x="178692" y="14632"/>
                  </a:lnTo>
                  <a:lnTo>
                    <a:pt x="197992" y="38522"/>
                  </a:lnTo>
                  <a:lnTo>
                    <a:pt x="205518" y="68291"/>
                  </a:lnTo>
                  <a:lnTo>
                    <a:pt x="199172" y="99732"/>
                  </a:lnTo>
                  <a:lnTo>
                    <a:pt x="198327" y="101610"/>
                  </a:lnTo>
                  <a:lnTo>
                    <a:pt x="238198" y="261208"/>
                  </a:lnTo>
                  <a:lnTo>
                    <a:pt x="117363" y="286650"/>
                  </a:lnTo>
                  <a:close/>
                </a:path>
              </a:pathLst>
            </a:custGeom>
            <a:solidFill>
              <a:srgbClr val="E3C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556025" y="1565558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4" h="9525">
                  <a:moveTo>
                    <a:pt x="11834" y="9200"/>
                  </a:moveTo>
                  <a:lnTo>
                    <a:pt x="0" y="9200"/>
                  </a:lnTo>
                  <a:lnTo>
                    <a:pt x="0" y="0"/>
                  </a:lnTo>
                  <a:lnTo>
                    <a:pt x="5917" y="0"/>
                  </a:lnTo>
                  <a:lnTo>
                    <a:pt x="11834" y="0"/>
                  </a:lnTo>
                  <a:lnTo>
                    <a:pt x="11834" y="9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78608" y="1758695"/>
              <a:ext cx="192024" cy="154533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591858" y="1670564"/>
              <a:ext cx="143510" cy="128905"/>
            </a:xfrm>
            <a:custGeom>
              <a:avLst/>
              <a:gdLst/>
              <a:ahLst/>
              <a:cxnLst/>
              <a:rect l="l" t="t" r="r" b="b"/>
              <a:pathLst>
                <a:path w="143510" h="128905">
                  <a:moveTo>
                    <a:pt x="0" y="128382"/>
                  </a:moveTo>
                  <a:lnTo>
                    <a:pt x="4320" y="51071"/>
                  </a:lnTo>
                  <a:lnTo>
                    <a:pt x="134125" y="0"/>
                  </a:lnTo>
                  <a:lnTo>
                    <a:pt x="143330" y="72523"/>
                  </a:lnTo>
                  <a:lnTo>
                    <a:pt x="0" y="1283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97171" y="1719159"/>
              <a:ext cx="393065" cy="1527175"/>
            </a:xfrm>
            <a:custGeom>
              <a:avLst/>
              <a:gdLst/>
              <a:ahLst/>
              <a:cxnLst/>
              <a:rect l="l" t="t" r="r" b="b"/>
              <a:pathLst>
                <a:path w="393064" h="1527175">
                  <a:moveTo>
                    <a:pt x="40100" y="1527016"/>
                  </a:moveTo>
                  <a:lnTo>
                    <a:pt x="29833" y="1307003"/>
                  </a:lnTo>
                  <a:lnTo>
                    <a:pt x="10654" y="817795"/>
                  </a:lnTo>
                  <a:lnTo>
                    <a:pt x="0" y="315640"/>
                  </a:lnTo>
                  <a:lnTo>
                    <a:pt x="15303" y="56786"/>
                  </a:lnTo>
                  <a:lnTo>
                    <a:pt x="42712" y="17321"/>
                  </a:lnTo>
                  <a:lnTo>
                    <a:pt x="64098" y="0"/>
                  </a:lnTo>
                  <a:lnTo>
                    <a:pt x="90485" y="1073"/>
                  </a:lnTo>
                  <a:lnTo>
                    <a:pt x="132898" y="16793"/>
                  </a:lnTo>
                  <a:lnTo>
                    <a:pt x="176515" y="43191"/>
                  </a:lnTo>
                  <a:lnTo>
                    <a:pt x="216268" y="92658"/>
                  </a:lnTo>
                  <a:lnTo>
                    <a:pt x="254860" y="180944"/>
                  </a:lnTo>
                  <a:lnTo>
                    <a:pt x="279227" y="272685"/>
                  </a:lnTo>
                  <a:lnTo>
                    <a:pt x="301688" y="440474"/>
                  </a:lnTo>
                  <a:lnTo>
                    <a:pt x="335146" y="807799"/>
                  </a:lnTo>
                  <a:lnTo>
                    <a:pt x="392508" y="1498148"/>
                  </a:lnTo>
                  <a:lnTo>
                    <a:pt x="40100" y="1527016"/>
                  </a:lnTo>
                  <a:close/>
                </a:path>
              </a:pathLst>
            </a:custGeom>
            <a:solidFill>
              <a:srgbClr val="C35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97171" y="1719159"/>
              <a:ext cx="393065" cy="1527175"/>
            </a:xfrm>
            <a:custGeom>
              <a:avLst/>
              <a:gdLst/>
              <a:ahLst/>
              <a:cxnLst/>
              <a:rect l="l" t="t" r="r" b="b"/>
              <a:pathLst>
                <a:path w="393064" h="1527175">
                  <a:moveTo>
                    <a:pt x="40100" y="1527016"/>
                  </a:moveTo>
                  <a:lnTo>
                    <a:pt x="29833" y="1307003"/>
                  </a:lnTo>
                  <a:lnTo>
                    <a:pt x="10654" y="817795"/>
                  </a:lnTo>
                  <a:lnTo>
                    <a:pt x="0" y="315640"/>
                  </a:lnTo>
                  <a:lnTo>
                    <a:pt x="15303" y="56786"/>
                  </a:lnTo>
                  <a:lnTo>
                    <a:pt x="42712" y="17321"/>
                  </a:lnTo>
                  <a:lnTo>
                    <a:pt x="64098" y="0"/>
                  </a:lnTo>
                  <a:lnTo>
                    <a:pt x="90485" y="1073"/>
                  </a:lnTo>
                  <a:lnTo>
                    <a:pt x="132898" y="16793"/>
                  </a:lnTo>
                  <a:lnTo>
                    <a:pt x="176515" y="43191"/>
                  </a:lnTo>
                  <a:lnTo>
                    <a:pt x="216268" y="92658"/>
                  </a:lnTo>
                  <a:lnTo>
                    <a:pt x="254860" y="180944"/>
                  </a:lnTo>
                  <a:lnTo>
                    <a:pt x="279227" y="272685"/>
                  </a:lnTo>
                  <a:lnTo>
                    <a:pt x="301688" y="440474"/>
                  </a:lnTo>
                  <a:lnTo>
                    <a:pt x="335146" y="807799"/>
                  </a:lnTo>
                  <a:lnTo>
                    <a:pt x="392508" y="1498148"/>
                  </a:lnTo>
                  <a:lnTo>
                    <a:pt x="40100" y="1527016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543721" y="1547303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80" h="41275">
                  <a:moveTo>
                    <a:pt x="30099" y="17691"/>
                  </a:moveTo>
                  <a:lnTo>
                    <a:pt x="29857" y="12585"/>
                  </a:lnTo>
                  <a:lnTo>
                    <a:pt x="27152" y="4178"/>
                  </a:lnTo>
                  <a:lnTo>
                    <a:pt x="27089" y="3987"/>
                  </a:lnTo>
                  <a:lnTo>
                    <a:pt x="26009" y="2857"/>
                  </a:lnTo>
                  <a:lnTo>
                    <a:pt x="26009" y="14833"/>
                  </a:lnTo>
                  <a:lnTo>
                    <a:pt x="25933" y="18630"/>
                  </a:lnTo>
                  <a:lnTo>
                    <a:pt x="24511" y="26733"/>
                  </a:lnTo>
                  <a:lnTo>
                    <a:pt x="22771" y="30835"/>
                  </a:lnTo>
                  <a:lnTo>
                    <a:pt x="18542" y="36195"/>
                  </a:lnTo>
                  <a:lnTo>
                    <a:pt x="16332" y="37414"/>
                  </a:lnTo>
                  <a:lnTo>
                    <a:pt x="10744" y="36423"/>
                  </a:lnTo>
                  <a:lnTo>
                    <a:pt x="7785" y="28968"/>
                  </a:lnTo>
                  <a:lnTo>
                    <a:pt x="9525" y="19392"/>
                  </a:lnTo>
                  <a:lnTo>
                    <a:pt x="10325" y="14833"/>
                  </a:lnTo>
                  <a:lnTo>
                    <a:pt x="12065" y="10744"/>
                  </a:lnTo>
                  <a:lnTo>
                    <a:pt x="16294" y="5397"/>
                  </a:lnTo>
                  <a:lnTo>
                    <a:pt x="18453" y="4178"/>
                  </a:lnTo>
                  <a:lnTo>
                    <a:pt x="22161" y="4838"/>
                  </a:lnTo>
                  <a:lnTo>
                    <a:pt x="23799" y="6756"/>
                  </a:lnTo>
                  <a:lnTo>
                    <a:pt x="24790" y="9766"/>
                  </a:lnTo>
                  <a:lnTo>
                    <a:pt x="25958" y="13233"/>
                  </a:lnTo>
                  <a:lnTo>
                    <a:pt x="26009" y="14833"/>
                  </a:lnTo>
                  <a:lnTo>
                    <a:pt x="26009" y="2857"/>
                  </a:lnTo>
                  <a:lnTo>
                    <a:pt x="24409" y="1168"/>
                  </a:lnTo>
                  <a:lnTo>
                    <a:pt x="21031" y="558"/>
                  </a:lnTo>
                  <a:lnTo>
                    <a:pt x="17653" y="0"/>
                  </a:lnTo>
                  <a:lnTo>
                    <a:pt x="14173" y="1689"/>
                  </a:lnTo>
                  <a:lnTo>
                    <a:pt x="8610" y="8648"/>
                  </a:lnTo>
                  <a:lnTo>
                    <a:pt x="7747" y="7797"/>
                  </a:lnTo>
                  <a:lnTo>
                    <a:pt x="2438" y="6896"/>
                  </a:lnTo>
                  <a:lnTo>
                    <a:pt x="228" y="9296"/>
                  </a:lnTo>
                  <a:lnTo>
                    <a:pt x="0" y="9575"/>
                  </a:lnTo>
                  <a:lnTo>
                    <a:pt x="2908" y="12255"/>
                  </a:lnTo>
                  <a:lnTo>
                    <a:pt x="3136" y="11976"/>
                  </a:lnTo>
                  <a:lnTo>
                    <a:pt x="4076" y="11214"/>
                  </a:lnTo>
                  <a:lnTo>
                    <a:pt x="5588" y="11506"/>
                  </a:lnTo>
                  <a:lnTo>
                    <a:pt x="6527" y="12585"/>
                  </a:lnTo>
                  <a:lnTo>
                    <a:pt x="6731" y="13081"/>
                  </a:lnTo>
                  <a:lnTo>
                    <a:pt x="6565" y="13474"/>
                  </a:lnTo>
                  <a:lnTo>
                    <a:pt x="5626" y="18630"/>
                  </a:lnTo>
                  <a:lnTo>
                    <a:pt x="14693" y="41071"/>
                  </a:lnTo>
                  <a:lnTo>
                    <a:pt x="18072" y="41071"/>
                  </a:lnTo>
                  <a:lnTo>
                    <a:pt x="21031" y="39382"/>
                  </a:lnTo>
                  <a:lnTo>
                    <a:pt x="22580" y="37414"/>
                  </a:lnTo>
                  <a:lnTo>
                    <a:pt x="26289" y="32766"/>
                  </a:lnTo>
                  <a:lnTo>
                    <a:pt x="28270" y="28028"/>
                  </a:lnTo>
                  <a:lnTo>
                    <a:pt x="29210" y="22860"/>
                  </a:lnTo>
                  <a:lnTo>
                    <a:pt x="30099" y="176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19773" y="3583962"/>
              <a:ext cx="184657" cy="14584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88336" y="1856231"/>
              <a:ext cx="252983" cy="65531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69389" y="1392957"/>
              <a:ext cx="1720855" cy="2336850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363057" y="1500815"/>
            <a:ext cx="2258697" cy="1962171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3683508" y="1972171"/>
            <a:ext cx="2867024" cy="1019174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4763333" y="3941614"/>
            <a:ext cx="3292475" cy="319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4455">
              <a:lnSpc>
                <a:spcPct val="115599"/>
              </a:lnSpc>
              <a:spcBef>
                <a:spcPts val="100"/>
              </a:spcBef>
            </a:pPr>
            <a:r>
              <a:rPr sz="2000" spc="254" dirty="0">
                <a:solidFill>
                  <a:srgbClr val="FFFFFF"/>
                </a:solidFill>
                <a:latin typeface="Trebuchet MS"/>
                <a:cs typeface="Trebuchet MS"/>
              </a:rPr>
              <a:t>Sono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predisposte 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delle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schede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1785620" algn="l"/>
              </a:tabLst>
            </a:pP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valutazione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rebuchet MS"/>
                <a:cs typeface="Trebuchet MS"/>
              </a:rPr>
              <a:t>gli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5599"/>
              </a:lnSpc>
            </a:pP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oepratori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museali,</a:t>
            </a:r>
            <a:r>
              <a:rPr sz="2000" spc="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caregivers,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il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215" dirty="0">
                <a:solidFill>
                  <a:srgbClr val="FFFFFF"/>
                </a:solidFill>
                <a:latin typeface="Trebuchet MS"/>
                <a:cs typeface="Trebuchet MS"/>
              </a:rPr>
              <a:t>personale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socio-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sanitario.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54" dirty="0">
                <a:solidFill>
                  <a:srgbClr val="FFFFFF"/>
                </a:solidFill>
                <a:latin typeface="Trebuchet MS"/>
                <a:cs typeface="Trebuchet MS"/>
              </a:rPr>
              <a:t>Sono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stati</a:t>
            </a:r>
            <a:endParaRPr sz="2000">
              <a:latin typeface="Trebuchet MS"/>
              <a:cs typeface="Trebuchet MS"/>
            </a:endParaRPr>
          </a:p>
          <a:p>
            <a:pPr marL="12700" marR="295275">
              <a:lnSpc>
                <a:spcPct val="115599"/>
              </a:lnSpc>
            </a:pPr>
            <a:r>
              <a:rPr sz="2000" spc="155" dirty="0">
                <a:solidFill>
                  <a:srgbClr val="FFFFFF"/>
                </a:solidFill>
                <a:latin typeface="Trebuchet MS"/>
                <a:cs typeface="Trebuchet MS"/>
              </a:rPr>
              <a:t>inoltre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definiti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Trebuchet MS"/>
                <a:cs typeface="Trebuchet MS"/>
              </a:rPr>
              <a:t>alcuni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strumenti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medici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utili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2026" y="4117819"/>
            <a:ext cx="3263265" cy="249237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2000" spc="12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formazione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endParaRPr sz="2000">
              <a:latin typeface="Trebuchet MS"/>
              <a:cs typeface="Trebuchet MS"/>
            </a:endParaRPr>
          </a:p>
          <a:p>
            <a:pPr marL="12700" marR="186055">
              <a:lnSpc>
                <a:spcPct val="115599"/>
              </a:lnSpc>
            </a:pP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sperimentazione</a:t>
            </a:r>
            <a:r>
              <a:rPr sz="2000" spc="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35" dirty="0">
                <a:solidFill>
                  <a:srgbClr val="FFFFFF"/>
                </a:solidFill>
                <a:latin typeface="Trebuchet MS"/>
                <a:cs typeface="Trebuchet MS"/>
              </a:rPr>
              <a:t>sono </a:t>
            </a:r>
            <a:r>
              <a:rPr sz="2000" spc="95" dirty="0">
                <a:solidFill>
                  <a:srgbClr val="FFFFFF"/>
                </a:solidFill>
                <a:latin typeface="Trebuchet MS"/>
                <a:cs typeface="Trebuchet MS"/>
              </a:rPr>
              <a:t>utili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definire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Trebuchet MS"/>
                <a:cs typeface="Trebuchet MS"/>
              </a:rPr>
              <a:t>le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5599"/>
              </a:lnSpc>
            </a:pP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modalità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conduzione </a:t>
            </a:r>
            <a:r>
              <a:rPr sz="2000" spc="140" dirty="0">
                <a:solidFill>
                  <a:srgbClr val="FFFFFF"/>
                </a:solidFill>
                <a:latin typeface="Trebuchet MS"/>
                <a:cs typeface="Trebuchet MS"/>
              </a:rPr>
              <a:t>della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visita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2000">
              <a:latin typeface="Trebuchet MS"/>
              <a:cs typeface="Trebuchet MS"/>
            </a:endParaRPr>
          </a:p>
          <a:p>
            <a:pPr marL="12700" marR="252095">
              <a:lnSpc>
                <a:spcPct val="115599"/>
              </a:lnSpc>
            </a:pP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dell’</a:t>
            </a:r>
            <a:r>
              <a:rPr sz="2000" spc="-4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eventuale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attività </a:t>
            </a:r>
            <a:r>
              <a:rPr sz="2000" spc="155" dirty="0">
                <a:solidFill>
                  <a:srgbClr val="FFFFFF"/>
                </a:solidFill>
                <a:latin typeface="Trebuchet MS"/>
                <a:cs typeface="Trebuchet MS"/>
              </a:rPr>
              <a:t>laboratoriale.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1016000" y="517214"/>
            <a:ext cx="110680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204" dirty="0">
                <a:latin typeface="Trebuchet MS"/>
                <a:cs typeface="Trebuchet MS"/>
              </a:rPr>
              <a:t>Durante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265734" y="586199"/>
            <a:ext cx="73787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60" dirty="0">
                <a:solidFill>
                  <a:srgbClr val="FFFFFF"/>
                </a:solidFill>
                <a:latin typeface="Trebuchet MS"/>
                <a:cs typeface="Trebuchet MS"/>
              </a:rPr>
              <a:t>Dopo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331462" y="3941614"/>
            <a:ext cx="3268345" cy="284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845" algn="just">
              <a:lnSpc>
                <a:spcPct val="115599"/>
              </a:lnSpc>
              <a:spcBef>
                <a:spcPts val="100"/>
              </a:spcBef>
            </a:pP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alcuni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gruppi,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sulla </a:t>
            </a:r>
            <a:r>
              <a:rPr sz="2000" spc="210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rebuchet MS"/>
                <a:cs typeface="Trebuchet MS"/>
              </a:rPr>
              <a:t>della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disponibilità </a:t>
            </a:r>
            <a:r>
              <a:rPr sz="2000" spc="140" dirty="0">
                <a:solidFill>
                  <a:srgbClr val="FFFFFF"/>
                </a:solidFill>
                <a:latin typeface="Trebuchet MS"/>
                <a:cs typeface="Trebuchet MS"/>
              </a:rPr>
              <a:t>della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struttura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2000">
              <a:latin typeface="Trebuchet MS"/>
              <a:cs typeface="Trebuchet MS"/>
            </a:endParaRPr>
          </a:p>
          <a:p>
            <a:pPr marL="12700" marR="5080" algn="just">
              <a:lnSpc>
                <a:spcPct val="115599"/>
              </a:lnSpc>
            </a:pP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dell’</a:t>
            </a:r>
            <a:r>
              <a:rPr sz="20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équipe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medica,</a:t>
            </a:r>
            <a:r>
              <a:rPr sz="2000" spc="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2000" spc="3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è </a:t>
            </a:r>
            <a:r>
              <a:rPr sz="2000" spc="150" dirty="0">
                <a:solidFill>
                  <a:srgbClr val="FFFFFF"/>
                </a:solidFill>
                <a:latin typeface="Trebuchet MS"/>
                <a:cs typeface="Trebuchet MS"/>
              </a:rPr>
              <a:t>ipotizzata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possibilità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organizzare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rebuchet MS"/>
                <a:cs typeface="Trebuchet MS"/>
              </a:rPr>
              <a:t>degli</a:t>
            </a:r>
            <a:endParaRPr sz="2000">
              <a:latin typeface="Trebuchet MS"/>
              <a:cs typeface="Trebuchet MS"/>
            </a:endParaRPr>
          </a:p>
          <a:p>
            <a:pPr marL="12700" marR="324485" algn="just">
              <a:lnSpc>
                <a:spcPct val="115599"/>
              </a:lnSpc>
            </a:pP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inconti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Trebuchet MS"/>
                <a:cs typeface="Trebuchet MS"/>
              </a:rPr>
              <a:t>follow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sz="2000" spc="175" dirty="0">
                <a:solidFill>
                  <a:srgbClr val="FFFFFF"/>
                </a:solidFill>
                <a:latin typeface="Trebuchet MS"/>
                <a:cs typeface="Trebuchet MS"/>
              </a:rPr>
              <a:t>distanza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817221" y="517214"/>
            <a:ext cx="141224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80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80" dirty="0">
                <a:solidFill>
                  <a:srgbClr val="FFFFFF"/>
                </a:solidFill>
                <a:latin typeface="Trebuchet MS"/>
                <a:cs typeface="Trebuchet MS"/>
              </a:rPr>
              <a:t>distanza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983472" y="3862366"/>
            <a:ext cx="3061335" cy="178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000" spc="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rebuchet MS"/>
                <a:cs typeface="Trebuchet MS"/>
              </a:rPr>
              <a:t>dati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raccolti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29" dirty="0">
                <a:solidFill>
                  <a:srgbClr val="FFFFFF"/>
                </a:solidFill>
                <a:latin typeface="Trebuchet MS"/>
                <a:cs typeface="Trebuchet MS"/>
              </a:rPr>
              <a:t>saranno 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analizzati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2000">
              <a:latin typeface="Trebuchet MS"/>
              <a:cs typeface="Trebuchet MS"/>
            </a:endParaRPr>
          </a:p>
          <a:p>
            <a:pPr marL="12700" marR="531495">
              <a:lnSpc>
                <a:spcPct val="115599"/>
              </a:lnSpc>
            </a:pP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confrontanti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un </a:t>
            </a:r>
            <a:r>
              <a:rPr sz="2000" spc="245" dirty="0">
                <a:solidFill>
                  <a:srgbClr val="FFFFFF"/>
                </a:solidFill>
                <a:latin typeface="Trebuchet MS"/>
                <a:cs typeface="Trebuchet MS"/>
              </a:rPr>
              <a:t>momento</a:t>
            </a:r>
            <a:r>
              <a:rPr sz="20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restituzione</a:t>
            </a:r>
            <a:r>
              <a:rPr sz="2000" spc="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Trebuchet MS"/>
                <a:cs typeface="Trebuchet MS"/>
              </a:rPr>
              <a:t>finale.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3983472" y="586199"/>
            <a:ext cx="108077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85" dirty="0">
                <a:solidFill>
                  <a:srgbClr val="FFFFFF"/>
                </a:solidFill>
                <a:latin typeface="Trebuchet MS"/>
                <a:cs typeface="Trebuchet MS"/>
              </a:rPr>
              <a:t>Insieme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557472"/>
              <a:ext cx="18287999" cy="17295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9611" y="8692742"/>
              <a:ext cx="7848599" cy="5619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8700" y="1028699"/>
              <a:ext cx="16139160" cy="0"/>
            </a:xfrm>
            <a:custGeom>
              <a:avLst/>
              <a:gdLst/>
              <a:ahLst/>
              <a:cxnLst/>
              <a:rect l="l" t="t" r="r" b="b"/>
              <a:pathLst>
                <a:path w="16139160">
                  <a:moveTo>
                    <a:pt x="0" y="0"/>
                  </a:moveTo>
                  <a:lnTo>
                    <a:pt x="16138779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2069125"/>
              <a:ext cx="8531559" cy="48005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691590" y="5249271"/>
              <a:ext cx="316230" cy="316865"/>
            </a:xfrm>
            <a:custGeom>
              <a:avLst/>
              <a:gdLst/>
              <a:ahLst/>
              <a:cxnLst/>
              <a:rect l="l" t="t" r="r" b="b"/>
              <a:pathLst>
                <a:path w="316229" h="316864">
                  <a:moveTo>
                    <a:pt x="158234" y="316469"/>
                  </a:moveTo>
                  <a:lnTo>
                    <a:pt x="104109" y="306423"/>
                  </a:lnTo>
                  <a:lnTo>
                    <a:pt x="56894" y="279352"/>
                  </a:lnTo>
                  <a:lnTo>
                    <a:pt x="15327" y="225805"/>
                  </a:lnTo>
                  <a:lnTo>
                    <a:pt x="0" y="158233"/>
                  </a:lnTo>
                  <a:lnTo>
                    <a:pt x="2593" y="131065"/>
                  </a:lnTo>
                  <a:lnTo>
                    <a:pt x="21697" y="78731"/>
                  </a:lnTo>
                  <a:lnTo>
                    <a:pt x="46531" y="46397"/>
                  </a:lnTo>
                  <a:lnTo>
                    <a:pt x="78655" y="21689"/>
                  </a:lnTo>
                  <a:lnTo>
                    <a:pt x="131512" y="2591"/>
                  </a:lnTo>
                  <a:lnTo>
                    <a:pt x="158234" y="0"/>
                  </a:lnTo>
                  <a:lnTo>
                    <a:pt x="167300" y="386"/>
                  </a:lnTo>
                  <a:lnTo>
                    <a:pt x="209024" y="8591"/>
                  </a:lnTo>
                  <a:lnTo>
                    <a:pt x="254866" y="33632"/>
                  </a:lnTo>
                  <a:lnTo>
                    <a:pt x="258192" y="36785"/>
                  </a:lnTo>
                  <a:lnTo>
                    <a:pt x="163539" y="36785"/>
                  </a:lnTo>
                  <a:lnTo>
                    <a:pt x="147656" y="41861"/>
                  </a:lnTo>
                  <a:lnTo>
                    <a:pt x="144534" y="48349"/>
                  </a:lnTo>
                  <a:lnTo>
                    <a:pt x="104390" y="48349"/>
                  </a:lnTo>
                  <a:lnTo>
                    <a:pt x="98566" y="50367"/>
                  </a:lnTo>
                  <a:lnTo>
                    <a:pt x="64320" y="78548"/>
                  </a:lnTo>
                  <a:lnTo>
                    <a:pt x="41017" y="119594"/>
                  </a:lnTo>
                  <a:lnTo>
                    <a:pt x="36262" y="140652"/>
                  </a:lnTo>
                  <a:lnTo>
                    <a:pt x="314027" y="140652"/>
                  </a:lnTo>
                  <a:lnTo>
                    <a:pt x="316070" y="159164"/>
                  </a:lnTo>
                  <a:lnTo>
                    <a:pt x="313984" y="175815"/>
                  </a:lnTo>
                  <a:lnTo>
                    <a:pt x="36262" y="175815"/>
                  </a:lnTo>
                  <a:lnTo>
                    <a:pt x="37510" y="183649"/>
                  </a:lnTo>
                  <a:lnTo>
                    <a:pt x="51527" y="219534"/>
                  </a:lnTo>
                  <a:lnTo>
                    <a:pt x="79258" y="252592"/>
                  </a:lnTo>
                  <a:lnTo>
                    <a:pt x="104390" y="268117"/>
                  </a:lnTo>
                  <a:lnTo>
                    <a:pt x="143279" y="268117"/>
                  </a:lnTo>
                  <a:lnTo>
                    <a:pt x="148612" y="276103"/>
                  </a:lnTo>
                  <a:lnTo>
                    <a:pt x="158234" y="281305"/>
                  </a:lnTo>
                  <a:lnTo>
                    <a:pt x="257441" y="281305"/>
                  </a:lnTo>
                  <a:lnTo>
                    <a:pt x="256465" y="282180"/>
                  </a:lnTo>
                  <a:lnTo>
                    <a:pt x="251661" y="285538"/>
                  </a:lnTo>
                  <a:lnTo>
                    <a:pt x="248338" y="287896"/>
                  </a:lnTo>
                  <a:lnTo>
                    <a:pt x="208730" y="307887"/>
                  </a:lnTo>
                  <a:lnTo>
                    <a:pt x="174399" y="315392"/>
                  </a:lnTo>
                  <a:lnTo>
                    <a:pt x="158234" y="316469"/>
                  </a:lnTo>
                  <a:close/>
                </a:path>
                <a:path w="316229" h="316864">
                  <a:moveTo>
                    <a:pt x="230758" y="140652"/>
                  </a:moveTo>
                  <a:lnTo>
                    <a:pt x="196694" y="140652"/>
                  </a:lnTo>
                  <a:lnTo>
                    <a:pt x="194290" y="115122"/>
                  </a:lnTo>
                  <a:lnTo>
                    <a:pt x="187520" y="82947"/>
                  </a:lnTo>
                  <a:lnTo>
                    <a:pt x="177048" y="53657"/>
                  </a:lnTo>
                  <a:lnTo>
                    <a:pt x="163539" y="36785"/>
                  </a:lnTo>
                  <a:lnTo>
                    <a:pt x="258192" y="36785"/>
                  </a:lnTo>
                  <a:lnTo>
                    <a:pt x="270395" y="48349"/>
                  </a:lnTo>
                  <a:lnTo>
                    <a:pt x="212077" y="48349"/>
                  </a:lnTo>
                  <a:lnTo>
                    <a:pt x="218886" y="66058"/>
                  </a:lnTo>
                  <a:lnTo>
                    <a:pt x="224875" y="89736"/>
                  </a:lnTo>
                  <a:lnTo>
                    <a:pt x="229136" y="114423"/>
                  </a:lnTo>
                  <a:lnTo>
                    <a:pt x="230758" y="135158"/>
                  </a:lnTo>
                  <a:lnTo>
                    <a:pt x="230758" y="140652"/>
                  </a:lnTo>
                  <a:close/>
                </a:path>
                <a:path w="316229" h="316864">
                  <a:moveTo>
                    <a:pt x="119774" y="140652"/>
                  </a:moveTo>
                  <a:lnTo>
                    <a:pt x="85710" y="140652"/>
                  </a:lnTo>
                  <a:lnTo>
                    <a:pt x="87045" y="118367"/>
                  </a:lnTo>
                  <a:lnTo>
                    <a:pt x="90827" y="92833"/>
                  </a:lnTo>
                  <a:lnTo>
                    <a:pt x="96720" y="68132"/>
                  </a:lnTo>
                  <a:lnTo>
                    <a:pt x="104390" y="48349"/>
                  </a:lnTo>
                  <a:lnTo>
                    <a:pt x="144534" y="48349"/>
                  </a:lnTo>
                  <a:lnTo>
                    <a:pt x="130063" y="78417"/>
                  </a:lnTo>
                  <a:lnTo>
                    <a:pt x="126387" y="91776"/>
                  </a:lnTo>
                  <a:lnTo>
                    <a:pt x="123080" y="108032"/>
                  </a:lnTo>
                  <a:lnTo>
                    <a:pt x="120692" y="125040"/>
                  </a:lnTo>
                  <a:lnTo>
                    <a:pt x="119774" y="140652"/>
                  </a:lnTo>
                  <a:close/>
                </a:path>
                <a:path w="316229" h="316864">
                  <a:moveTo>
                    <a:pt x="314027" y="140652"/>
                  </a:moveTo>
                  <a:lnTo>
                    <a:pt x="280207" y="140652"/>
                  </a:lnTo>
                  <a:lnTo>
                    <a:pt x="275451" y="119856"/>
                  </a:lnTo>
                  <a:lnTo>
                    <a:pt x="265571" y="98209"/>
                  </a:lnTo>
                  <a:lnTo>
                    <a:pt x="237372" y="63711"/>
                  </a:lnTo>
                  <a:lnTo>
                    <a:pt x="212077" y="48349"/>
                  </a:lnTo>
                  <a:lnTo>
                    <a:pt x="270395" y="48349"/>
                  </a:lnTo>
                  <a:lnTo>
                    <a:pt x="280279" y="57716"/>
                  </a:lnTo>
                  <a:lnTo>
                    <a:pt x="299345" y="87274"/>
                  </a:lnTo>
                  <a:lnTo>
                    <a:pt x="312085" y="123057"/>
                  </a:lnTo>
                  <a:lnTo>
                    <a:pt x="314027" y="140652"/>
                  </a:lnTo>
                  <a:close/>
                </a:path>
                <a:path w="316229" h="316864">
                  <a:moveTo>
                    <a:pt x="143279" y="268117"/>
                  </a:moveTo>
                  <a:lnTo>
                    <a:pt x="104390" y="268117"/>
                  </a:lnTo>
                  <a:lnTo>
                    <a:pt x="96717" y="248323"/>
                  </a:lnTo>
                  <a:lnTo>
                    <a:pt x="90824" y="223617"/>
                  </a:lnTo>
                  <a:lnTo>
                    <a:pt x="87044" y="198085"/>
                  </a:lnTo>
                  <a:lnTo>
                    <a:pt x="85710" y="175815"/>
                  </a:lnTo>
                  <a:lnTo>
                    <a:pt x="119774" y="175815"/>
                  </a:lnTo>
                  <a:lnTo>
                    <a:pt x="120688" y="191165"/>
                  </a:lnTo>
                  <a:lnTo>
                    <a:pt x="123045" y="208017"/>
                  </a:lnTo>
                  <a:lnTo>
                    <a:pt x="126271" y="224121"/>
                  </a:lnTo>
                  <a:lnTo>
                    <a:pt x="129791" y="237224"/>
                  </a:lnTo>
                  <a:lnTo>
                    <a:pt x="133949" y="249170"/>
                  </a:lnTo>
                  <a:lnTo>
                    <a:pt x="140370" y="263761"/>
                  </a:lnTo>
                  <a:lnTo>
                    <a:pt x="143279" y="268117"/>
                  </a:lnTo>
                  <a:close/>
                </a:path>
                <a:path w="316229" h="316864">
                  <a:moveTo>
                    <a:pt x="257441" y="281305"/>
                  </a:moveTo>
                  <a:lnTo>
                    <a:pt x="158234" y="281305"/>
                  </a:lnTo>
                  <a:lnTo>
                    <a:pt x="167661" y="276268"/>
                  </a:lnTo>
                  <a:lnTo>
                    <a:pt x="175780" y="264270"/>
                  </a:lnTo>
                  <a:lnTo>
                    <a:pt x="190151" y="224121"/>
                  </a:lnTo>
                  <a:lnTo>
                    <a:pt x="196694" y="175815"/>
                  </a:lnTo>
                  <a:lnTo>
                    <a:pt x="230758" y="175815"/>
                  </a:lnTo>
                  <a:lnTo>
                    <a:pt x="230758" y="181310"/>
                  </a:lnTo>
                  <a:lnTo>
                    <a:pt x="229136" y="202044"/>
                  </a:lnTo>
                  <a:lnTo>
                    <a:pt x="224875" y="226731"/>
                  </a:lnTo>
                  <a:lnTo>
                    <a:pt x="218886" y="250409"/>
                  </a:lnTo>
                  <a:lnTo>
                    <a:pt x="212077" y="268117"/>
                  </a:lnTo>
                  <a:lnTo>
                    <a:pt x="270850" y="268117"/>
                  </a:lnTo>
                  <a:lnTo>
                    <a:pt x="259594" y="279373"/>
                  </a:lnTo>
                  <a:lnTo>
                    <a:pt x="257441" y="281305"/>
                  </a:lnTo>
                  <a:close/>
                </a:path>
                <a:path w="316229" h="316864">
                  <a:moveTo>
                    <a:pt x="270850" y="268117"/>
                  </a:moveTo>
                  <a:lnTo>
                    <a:pt x="212077" y="268117"/>
                  </a:lnTo>
                  <a:lnTo>
                    <a:pt x="222696" y="263670"/>
                  </a:lnTo>
                  <a:lnTo>
                    <a:pt x="235477" y="253993"/>
                  </a:lnTo>
                  <a:lnTo>
                    <a:pt x="264557" y="220140"/>
                  </a:lnTo>
                  <a:lnTo>
                    <a:pt x="280207" y="175815"/>
                  </a:lnTo>
                  <a:lnTo>
                    <a:pt x="313984" y="175815"/>
                  </a:lnTo>
                  <a:lnTo>
                    <a:pt x="311466" y="195925"/>
                  </a:lnTo>
                  <a:lnTo>
                    <a:pt x="298993" y="230386"/>
                  </a:lnTo>
                  <a:lnTo>
                    <a:pt x="279373" y="259594"/>
                  </a:lnTo>
                  <a:lnTo>
                    <a:pt x="270850" y="268117"/>
                  </a:lnTo>
                  <a:close/>
                </a:path>
              </a:pathLst>
            </a:custGeom>
            <a:solidFill>
              <a:srgbClr val="292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91590" y="5249271"/>
              <a:ext cx="316230" cy="316865"/>
            </a:xfrm>
            <a:custGeom>
              <a:avLst/>
              <a:gdLst/>
              <a:ahLst/>
              <a:cxnLst/>
              <a:rect l="l" t="t" r="r" b="b"/>
              <a:pathLst>
                <a:path w="316229" h="316864">
                  <a:moveTo>
                    <a:pt x="158233" y="316469"/>
                  </a:moveTo>
                  <a:lnTo>
                    <a:pt x="104109" y="306423"/>
                  </a:lnTo>
                  <a:lnTo>
                    <a:pt x="56894" y="279352"/>
                  </a:lnTo>
                  <a:lnTo>
                    <a:pt x="15327" y="225805"/>
                  </a:lnTo>
                  <a:lnTo>
                    <a:pt x="0" y="158233"/>
                  </a:lnTo>
                  <a:lnTo>
                    <a:pt x="2593" y="131065"/>
                  </a:lnTo>
                  <a:lnTo>
                    <a:pt x="21697" y="78731"/>
                  </a:lnTo>
                  <a:lnTo>
                    <a:pt x="46531" y="46397"/>
                  </a:lnTo>
                  <a:lnTo>
                    <a:pt x="78655" y="21689"/>
                  </a:lnTo>
                  <a:lnTo>
                    <a:pt x="131512" y="2591"/>
                  </a:lnTo>
                  <a:lnTo>
                    <a:pt x="158234" y="0"/>
                  </a:lnTo>
                  <a:lnTo>
                    <a:pt x="167300" y="386"/>
                  </a:lnTo>
                  <a:lnTo>
                    <a:pt x="209024" y="8591"/>
                  </a:lnTo>
                  <a:lnTo>
                    <a:pt x="254866" y="33632"/>
                  </a:lnTo>
                  <a:lnTo>
                    <a:pt x="299345" y="87274"/>
                  </a:lnTo>
                  <a:lnTo>
                    <a:pt x="316070" y="159164"/>
                  </a:lnTo>
                  <a:lnTo>
                    <a:pt x="311466" y="195925"/>
                  </a:lnTo>
                  <a:lnTo>
                    <a:pt x="279373" y="259594"/>
                  </a:lnTo>
                  <a:lnTo>
                    <a:pt x="251661" y="285538"/>
                  </a:lnTo>
                  <a:lnTo>
                    <a:pt x="248338" y="287896"/>
                  </a:lnTo>
                  <a:lnTo>
                    <a:pt x="208730" y="307887"/>
                  </a:lnTo>
                  <a:lnTo>
                    <a:pt x="158234" y="316469"/>
                  </a:lnTo>
                  <a:close/>
                </a:path>
                <a:path w="316229" h="316864">
                  <a:moveTo>
                    <a:pt x="158233" y="281305"/>
                  </a:moveTo>
                  <a:lnTo>
                    <a:pt x="182168" y="249975"/>
                  </a:lnTo>
                  <a:lnTo>
                    <a:pt x="193463" y="207233"/>
                  </a:lnTo>
                  <a:lnTo>
                    <a:pt x="196694" y="175815"/>
                  </a:lnTo>
                  <a:lnTo>
                    <a:pt x="119774" y="175815"/>
                  </a:lnTo>
                  <a:lnTo>
                    <a:pt x="126271" y="224121"/>
                  </a:lnTo>
                  <a:lnTo>
                    <a:pt x="140370" y="263761"/>
                  </a:lnTo>
                  <a:lnTo>
                    <a:pt x="158234" y="281305"/>
                  </a:lnTo>
                  <a:close/>
                </a:path>
              </a:pathLst>
            </a:custGeom>
            <a:ln w="3175">
              <a:solidFill>
                <a:srgbClr val="2A29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27436" y="5285641"/>
              <a:ext cx="244776" cy="1046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727852" y="5425086"/>
              <a:ext cx="244475" cy="92710"/>
            </a:xfrm>
            <a:custGeom>
              <a:avLst/>
              <a:gdLst/>
              <a:ahLst/>
              <a:cxnLst/>
              <a:rect l="l" t="t" r="r" b="b"/>
              <a:pathLst>
                <a:path w="244475" h="92710">
                  <a:moveTo>
                    <a:pt x="194496" y="5494"/>
                  </a:moveTo>
                  <a:lnTo>
                    <a:pt x="192873" y="26229"/>
                  </a:lnTo>
                  <a:lnTo>
                    <a:pt x="188613" y="50915"/>
                  </a:lnTo>
                  <a:lnTo>
                    <a:pt x="182623" y="74593"/>
                  </a:lnTo>
                  <a:lnTo>
                    <a:pt x="175814" y="92302"/>
                  </a:lnTo>
                  <a:lnTo>
                    <a:pt x="186433" y="87854"/>
                  </a:lnTo>
                  <a:lnTo>
                    <a:pt x="220253" y="56525"/>
                  </a:lnTo>
                  <a:lnTo>
                    <a:pt x="241103" y="14756"/>
                  </a:lnTo>
                  <a:lnTo>
                    <a:pt x="243945" y="0"/>
                  </a:lnTo>
                  <a:lnTo>
                    <a:pt x="194496" y="0"/>
                  </a:lnTo>
                  <a:lnTo>
                    <a:pt x="194496" y="5494"/>
                  </a:lnTo>
                  <a:close/>
                </a:path>
                <a:path w="244475" h="92710">
                  <a:moveTo>
                    <a:pt x="68128" y="92302"/>
                  </a:moveTo>
                  <a:lnTo>
                    <a:pt x="60455" y="72508"/>
                  </a:lnTo>
                  <a:lnTo>
                    <a:pt x="54561" y="47801"/>
                  </a:lnTo>
                  <a:lnTo>
                    <a:pt x="50781" y="22269"/>
                  </a:lnTo>
                  <a:lnTo>
                    <a:pt x="49447" y="0"/>
                  </a:lnTo>
                  <a:lnTo>
                    <a:pt x="0" y="0"/>
                  </a:lnTo>
                  <a:lnTo>
                    <a:pt x="15264" y="43718"/>
                  </a:lnTo>
                  <a:lnTo>
                    <a:pt x="42996" y="76777"/>
                  </a:lnTo>
                  <a:lnTo>
                    <a:pt x="68128" y="92302"/>
                  </a:lnTo>
                  <a:close/>
                </a:path>
              </a:pathLst>
            </a:custGeom>
            <a:ln w="3175">
              <a:solidFill>
                <a:srgbClr val="2A29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586098" y="5143829"/>
              <a:ext cx="523875" cy="523875"/>
            </a:xfrm>
            <a:custGeom>
              <a:avLst/>
              <a:gdLst/>
              <a:ahLst/>
              <a:cxnLst/>
              <a:rect l="l" t="t" r="r" b="b"/>
              <a:pathLst>
                <a:path w="523875" h="523875">
                  <a:moveTo>
                    <a:pt x="302183" y="281266"/>
                  </a:moveTo>
                  <a:lnTo>
                    <a:pt x="225259" y="281266"/>
                  </a:lnTo>
                  <a:lnTo>
                    <a:pt x="226174" y="296608"/>
                  </a:lnTo>
                  <a:lnTo>
                    <a:pt x="235280" y="342671"/>
                  </a:lnTo>
                  <a:lnTo>
                    <a:pt x="254101" y="381546"/>
                  </a:lnTo>
                  <a:lnTo>
                    <a:pt x="263715" y="386753"/>
                  </a:lnTo>
                  <a:lnTo>
                    <a:pt x="273151" y="381711"/>
                  </a:lnTo>
                  <a:lnTo>
                    <a:pt x="291884" y="343496"/>
                  </a:lnTo>
                  <a:lnTo>
                    <a:pt x="301294" y="295694"/>
                  </a:lnTo>
                  <a:lnTo>
                    <a:pt x="302183" y="281266"/>
                  </a:lnTo>
                  <a:close/>
                </a:path>
                <a:path w="523875" h="523875">
                  <a:moveTo>
                    <a:pt x="523875" y="219494"/>
                  </a:moveTo>
                  <a:lnTo>
                    <a:pt x="512203" y="174536"/>
                  </a:lnTo>
                  <a:lnTo>
                    <a:pt x="488988" y="126034"/>
                  </a:lnTo>
                  <a:lnTo>
                    <a:pt x="458520" y="85674"/>
                  </a:lnTo>
                  <a:lnTo>
                    <a:pt x="421551" y="52019"/>
                  </a:lnTo>
                  <a:lnTo>
                    <a:pt x="421551" y="264617"/>
                  </a:lnTo>
                  <a:lnTo>
                    <a:pt x="416953" y="301371"/>
                  </a:lnTo>
                  <a:lnTo>
                    <a:pt x="384860" y="365036"/>
                  </a:lnTo>
                  <a:lnTo>
                    <a:pt x="357149" y="390982"/>
                  </a:lnTo>
                  <a:lnTo>
                    <a:pt x="353822" y="393344"/>
                  </a:lnTo>
                  <a:lnTo>
                    <a:pt x="314210" y="413334"/>
                  </a:lnTo>
                  <a:lnTo>
                    <a:pt x="263715" y="421919"/>
                  </a:lnTo>
                  <a:lnTo>
                    <a:pt x="236689" y="419303"/>
                  </a:lnTo>
                  <a:lnTo>
                    <a:pt x="184226" y="400177"/>
                  </a:lnTo>
                  <a:lnTo>
                    <a:pt x="138734" y="359905"/>
                  </a:lnTo>
                  <a:lnTo>
                    <a:pt x="109461" y="299097"/>
                  </a:lnTo>
                  <a:lnTo>
                    <a:pt x="105486" y="263677"/>
                  </a:lnTo>
                  <a:lnTo>
                    <a:pt x="108077" y="236512"/>
                  </a:lnTo>
                  <a:lnTo>
                    <a:pt x="127177" y="184175"/>
                  </a:lnTo>
                  <a:lnTo>
                    <a:pt x="151917" y="151955"/>
                  </a:lnTo>
                  <a:lnTo>
                    <a:pt x="184137" y="127139"/>
                  </a:lnTo>
                  <a:lnTo>
                    <a:pt x="236994" y="108038"/>
                  </a:lnTo>
                  <a:lnTo>
                    <a:pt x="263715" y="105448"/>
                  </a:lnTo>
                  <a:lnTo>
                    <a:pt x="272783" y="105829"/>
                  </a:lnTo>
                  <a:lnTo>
                    <a:pt x="314515" y="114033"/>
                  </a:lnTo>
                  <a:lnTo>
                    <a:pt x="360349" y="139077"/>
                  </a:lnTo>
                  <a:lnTo>
                    <a:pt x="404837" y="192722"/>
                  </a:lnTo>
                  <a:lnTo>
                    <a:pt x="421551" y="264617"/>
                  </a:lnTo>
                  <a:lnTo>
                    <a:pt x="421551" y="52019"/>
                  </a:lnTo>
                  <a:lnTo>
                    <a:pt x="389115" y="31762"/>
                  </a:lnTo>
                  <a:lnTo>
                    <a:pt x="352780" y="15100"/>
                  </a:lnTo>
                  <a:lnTo>
                    <a:pt x="278091" y="0"/>
                  </a:lnTo>
                  <a:lnTo>
                    <a:pt x="226288" y="2565"/>
                  </a:lnTo>
                  <a:lnTo>
                    <a:pt x="176263" y="14617"/>
                  </a:lnTo>
                  <a:lnTo>
                    <a:pt x="131102" y="35471"/>
                  </a:lnTo>
                  <a:lnTo>
                    <a:pt x="89992" y="64922"/>
                  </a:lnTo>
                  <a:lnTo>
                    <a:pt x="50596" y="107835"/>
                  </a:lnTo>
                  <a:lnTo>
                    <a:pt x="28333" y="144322"/>
                  </a:lnTo>
                  <a:lnTo>
                    <a:pt x="7708" y="199059"/>
                  </a:lnTo>
                  <a:lnTo>
                    <a:pt x="0" y="254889"/>
                  </a:lnTo>
                  <a:lnTo>
                    <a:pt x="0" y="274675"/>
                  </a:lnTo>
                  <a:lnTo>
                    <a:pt x="5397" y="318566"/>
                  </a:lnTo>
                  <a:lnTo>
                    <a:pt x="20193" y="364718"/>
                  </a:lnTo>
                  <a:lnTo>
                    <a:pt x="42265" y="407809"/>
                  </a:lnTo>
                  <a:lnTo>
                    <a:pt x="69494" y="442531"/>
                  </a:lnTo>
                  <a:lnTo>
                    <a:pt x="72517" y="445516"/>
                  </a:lnTo>
                  <a:lnTo>
                    <a:pt x="77736" y="450761"/>
                  </a:lnTo>
                  <a:lnTo>
                    <a:pt x="115239" y="481749"/>
                  </a:lnTo>
                  <a:lnTo>
                    <a:pt x="158686" y="505980"/>
                  </a:lnTo>
                  <a:lnTo>
                    <a:pt x="205968" y="521766"/>
                  </a:lnTo>
                  <a:lnTo>
                    <a:pt x="221462" y="523544"/>
                  </a:lnTo>
                  <a:lnTo>
                    <a:pt x="307340" y="523544"/>
                  </a:lnTo>
                  <a:lnTo>
                    <a:pt x="347599" y="514464"/>
                  </a:lnTo>
                  <a:lnTo>
                    <a:pt x="411149" y="482384"/>
                  </a:lnTo>
                  <a:lnTo>
                    <a:pt x="441756" y="458673"/>
                  </a:lnTo>
                  <a:lnTo>
                    <a:pt x="468325" y="430415"/>
                  </a:lnTo>
                  <a:lnTo>
                    <a:pt x="491934" y="396290"/>
                  </a:lnTo>
                  <a:lnTo>
                    <a:pt x="499148" y="382955"/>
                  </a:lnTo>
                  <a:lnTo>
                    <a:pt x="502920" y="375412"/>
                  </a:lnTo>
                  <a:lnTo>
                    <a:pt x="514515" y="347535"/>
                  </a:lnTo>
                  <a:lnTo>
                    <a:pt x="522084" y="318630"/>
                  </a:lnTo>
                  <a:lnTo>
                    <a:pt x="523875" y="305308"/>
                  </a:lnTo>
                  <a:lnTo>
                    <a:pt x="523875" y="2194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27851" y="5286055"/>
              <a:ext cx="243945" cy="10386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727842" y="5425096"/>
              <a:ext cx="244475" cy="92710"/>
            </a:xfrm>
            <a:custGeom>
              <a:avLst/>
              <a:gdLst/>
              <a:ahLst/>
              <a:cxnLst/>
              <a:rect l="l" t="t" r="r" b="b"/>
              <a:pathLst>
                <a:path w="244475" h="92710">
                  <a:moveTo>
                    <a:pt x="68135" y="92303"/>
                  </a:moveTo>
                  <a:lnTo>
                    <a:pt x="60452" y="72504"/>
                  </a:lnTo>
                  <a:lnTo>
                    <a:pt x="54559" y="47802"/>
                  </a:lnTo>
                  <a:lnTo>
                    <a:pt x="50787" y="22263"/>
                  </a:lnTo>
                  <a:lnTo>
                    <a:pt x="49453" y="0"/>
                  </a:lnTo>
                  <a:lnTo>
                    <a:pt x="0" y="0"/>
                  </a:lnTo>
                  <a:lnTo>
                    <a:pt x="15265" y="43713"/>
                  </a:lnTo>
                  <a:lnTo>
                    <a:pt x="43002" y="76771"/>
                  </a:lnTo>
                  <a:lnTo>
                    <a:pt x="62064" y="90182"/>
                  </a:lnTo>
                  <a:lnTo>
                    <a:pt x="68135" y="92303"/>
                  </a:lnTo>
                  <a:close/>
                </a:path>
                <a:path w="244475" h="92710">
                  <a:moveTo>
                    <a:pt x="243954" y="0"/>
                  </a:moveTo>
                  <a:lnTo>
                    <a:pt x="194500" y="0"/>
                  </a:lnTo>
                  <a:lnTo>
                    <a:pt x="194500" y="5486"/>
                  </a:lnTo>
                  <a:lnTo>
                    <a:pt x="192874" y="26225"/>
                  </a:lnTo>
                  <a:lnTo>
                    <a:pt x="188620" y="50914"/>
                  </a:lnTo>
                  <a:lnTo>
                    <a:pt x="182626" y="74587"/>
                  </a:lnTo>
                  <a:lnTo>
                    <a:pt x="175818" y="92303"/>
                  </a:lnTo>
                  <a:lnTo>
                    <a:pt x="186436" y="87845"/>
                  </a:lnTo>
                  <a:lnTo>
                    <a:pt x="220256" y="56527"/>
                  </a:lnTo>
                  <a:lnTo>
                    <a:pt x="241109" y="14757"/>
                  </a:lnTo>
                  <a:lnTo>
                    <a:pt x="24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88086" y="6238522"/>
              <a:ext cx="323850" cy="210185"/>
            </a:xfrm>
            <a:custGeom>
              <a:avLst/>
              <a:gdLst/>
              <a:ahLst/>
              <a:cxnLst/>
              <a:rect l="l" t="t" r="r" b="b"/>
              <a:pathLst>
                <a:path w="323850" h="210185">
                  <a:moveTo>
                    <a:pt x="161732" y="125679"/>
                  </a:moveTo>
                  <a:lnTo>
                    <a:pt x="159348" y="124082"/>
                  </a:lnTo>
                  <a:lnTo>
                    <a:pt x="154927" y="120418"/>
                  </a:lnTo>
                  <a:lnTo>
                    <a:pt x="152713" y="118216"/>
                  </a:lnTo>
                  <a:lnTo>
                    <a:pt x="117159" y="86809"/>
                  </a:lnTo>
                  <a:lnTo>
                    <a:pt x="115530" y="85229"/>
                  </a:lnTo>
                  <a:lnTo>
                    <a:pt x="114761" y="84181"/>
                  </a:lnTo>
                  <a:lnTo>
                    <a:pt x="110915" y="80964"/>
                  </a:lnTo>
                  <a:lnTo>
                    <a:pt x="110434" y="80964"/>
                  </a:lnTo>
                  <a:lnTo>
                    <a:pt x="108411" y="79073"/>
                  </a:lnTo>
                  <a:lnTo>
                    <a:pt x="86225" y="59023"/>
                  </a:lnTo>
                  <a:lnTo>
                    <a:pt x="84144" y="57280"/>
                  </a:lnTo>
                  <a:lnTo>
                    <a:pt x="83662" y="57280"/>
                  </a:lnTo>
                  <a:lnTo>
                    <a:pt x="81562" y="55329"/>
                  </a:lnTo>
                  <a:lnTo>
                    <a:pt x="19567" y="0"/>
                  </a:lnTo>
                  <a:lnTo>
                    <a:pt x="303898" y="0"/>
                  </a:lnTo>
                  <a:lnTo>
                    <a:pt x="255327" y="43114"/>
                  </a:lnTo>
                  <a:lnTo>
                    <a:pt x="253556" y="44527"/>
                  </a:lnTo>
                  <a:lnTo>
                    <a:pt x="252755" y="45507"/>
                  </a:lnTo>
                  <a:lnTo>
                    <a:pt x="248058" y="50209"/>
                  </a:lnTo>
                  <a:lnTo>
                    <a:pt x="245655" y="51658"/>
                  </a:lnTo>
                  <a:lnTo>
                    <a:pt x="242356" y="54869"/>
                  </a:lnTo>
                  <a:lnTo>
                    <a:pt x="239566" y="57280"/>
                  </a:lnTo>
                  <a:lnTo>
                    <a:pt x="84144" y="57280"/>
                  </a:lnTo>
                  <a:lnTo>
                    <a:pt x="83728" y="57342"/>
                  </a:lnTo>
                  <a:lnTo>
                    <a:pt x="239495" y="57342"/>
                  </a:lnTo>
                  <a:lnTo>
                    <a:pt x="228541" y="66808"/>
                  </a:lnTo>
                  <a:lnTo>
                    <a:pt x="226769" y="68221"/>
                  </a:lnTo>
                  <a:lnTo>
                    <a:pt x="225874" y="69296"/>
                  </a:lnTo>
                  <a:lnTo>
                    <a:pt x="224330" y="70839"/>
                  </a:lnTo>
                  <a:lnTo>
                    <a:pt x="212773" y="80964"/>
                  </a:lnTo>
                  <a:lnTo>
                    <a:pt x="110915" y="80964"/>
                  </a:lnTo>
                  <a:lnTo>
                    <a:pt x="110528" y="81052"/>
                  </a:lnTo>
                  <a:lnTo>
                    <a:pt x="212672" y="81052"/>
                  </a:lnTo>
                  <a:lnTo>
                    <a:pt x="161732" y="125679"/>
                  </a:lnTo>
                  <a:close/>
                </a:path>
                <a:path w="323850" h="210185">
                  <a:moveTo>
                    <a:pt x="0" y="196760"/>
                  </a:moveTo>
                  <a:lnTo>
                    <a:pt x="0" y="15452"/>
                  </a:lnTo>
                  <a:lnTo>
                    <a:pt x="10191" y="23381"/>
                  </a:lnTo>
                  <a:lnTo>
                    <a:pt x="29669" y="40381"/>
                  </a:lnTo>
                  <a:lnTo>
                    <a:pt x="49696" y="58376"/>
                  </a:lnTo>
                  <a:lnTo>
                    <a:pt x="61533" y="69296"/>
                  </a:lnTo>
                  <a:lnTo>
                    <a:pt x="82413" y="87562"/>
                  </a:lnTo>
                  <a:lnTo>
                    <a:pt x="88422" y="92498"/>
                  </a:lnTo>
                  <a:lnTo>
                    <a:pt x="97150" y="100189"/>
                  </a:lnTo>
                  <a:lnTo>
                    <a:pt x="105192" y="107990"/>
                  </a:lnTo>
                  <a:lnTo>
                    <a:pt x="109198" y="113316"/>
                  </a:lnTo>
                  <a:lnTo>
                    <a:pt x="104101" y="116405"/>
                  </a:lnTo>
                  <a:lnTo>
                    <a:pt x="96070" y="122519"/>
                  </a:lnTo>
                  <a:lnTo>
                    <a:pt x="82119" y="133624"/>
                  </a:lnTo>
                  <a:lnTo>
                    <a:pt x="7451" y="191849"/>
                  </a:lnTo>
                  <a:lnTo>
                    <a:pt x="5196" y="193729"/>
                  </a:lnTo>
                  <a:lnTo>
                    <a:pt x="2885" y="195989"/>
                  </a:lnTo>
                  <a:lnTo>
                    <a:pt x="0" y="196760"/>
                  </a:lnTo>
                  <a:close/>
                </a:path>
                <a:path w="323850" h="210185">
                  <a:moveTo>
                    <a:pt x="323472" y="196762"/>
                  </a:moveTo>
                  <a:lnTo>
                    <a:pt x="312707" y="189310"/>
                  </a:lnTo>
                  <a:lnTo>
                    <a:pt x="292531" y="173766"/>
                  </a:lnTo>
                  <a:lnTo>
                    <a:pt x="262835" y="150262"/>
                  </a:lnTo>
                  <a:lnTo>
                    <a:pt x="241954" y="134057"/>
                  </a:lnTo>
                  <a:lnTo>
                    <a:pt x="233130" y="126989"/>
                  </a:lnTo>
                  <a:lnTo>
                    <a:pt x="225283" y="120989"/>
                  </a:lnTo>
                  <a:lnTo>
                    <a:pt x="217247" y="114112"/>
                  </a:lnTo>
                  <a:lnTo>
                    <a:pt x="214276" y="113316"/>
                  </a:lnTo>
                  <a:lnTo>
                    <a:pt x="215777" y="107691"/>
                  </a:lnTo>
                  <a:lnTo>
                    <a:pt x="222956" y="104198"/>
                  </a:lnTo>
                  <a:lnTo>
                    <a:pt x="226911" y="100179"/>
                  </a:lnTo>
                  <a:lnTo>
                    <a:pt x="267843" y="63870"/>
                  </a:lnTo>
                  <a:lnTo>
                    <a:pt x="270688" y="61698"/>
                  </a:lnTo>
                  <a:lnTo>
                    <a:pt x="271624" y="60395"/>
                  </a:lnTo>
                  <a:lnTo>
                    <a:pt x="277069" y="55329"/>
                  </a:lnTo>
                  <a:lnTo>
                    <a:pt x="278617" y="54698"/>
                  </a:lnTo>
                  <a:lnTo>
                    <a:pt x="281620" y="51658"/>
                  </a:lnTo>
                  <a:lnTo>
                    <a:pt x="289516" y="44300"/>
                  </a:lnTo>
                  <a:lnTo>
                    <a:pt x="303039" y="32213"/>
                  </a:lnTo>
                  <a:lnTo>
                    <a:pt x="316285" y="20826"/>
                  </a:lnTo>
                  <a:lnTo>
                    <a:pt x="323472" y="15452"/>
                  </a:lnTo>
                  <a:lnTo>
                    <a:pt x="323472" y="196762"/>
                  </a:lnTo>
                  <a:close/>
                </a:path>
                <a:path w="323850" h="210185">
                  <a:moveTo>
                    <a:pt x="300809" y="210154"/>
                  </a:moveTo>
                  <a:lnTo>
                    <a:pt x="22663" y="210154"/>
                  </a:lnTo>
                  <a:lnTo>
                    <a:pt x="128770" y="127740"/>
                  </a:lnTo>
                  <a:lnTo>
                    <a:pt x="133074" y="132580"/>
                  </a:lnTo>
                  <a:lnTo>
                    <a:pt x="139347" y="138257"/>
                  </a:lnTo>
                  <a:lnTo>
                    <a:pt x="145928" y="143895"/>
                  </a:lnTo>
                  <a:lnTo>
                    <a:pt x="151154" y="148624"/>
                  </a:lnTo>
                  <a:lnTo>
                    <a:pt x="157807" y="155252"/>
                  </a:lnTo>
                  <a:lnTo>
                    <a:pt x="231100" y="155252"/>
                  </a:lnTo>
                  <a:lnTo>
                    <a:pt x="236490" y="159474"/>
                  </a:lnTo>
                  <a:lnTo>
                    <a:pt x="260189" y="178330"/>
                  </a:lnTo>
                  <a:lnTo>
                    <a:pt x="280656" y="194250"/>
                  </a:lnTo>
                  <a:lnTo>
                    <a:pt x="283551" y="196428"/>
                  </a:lnTo>
                  <a:lnTo>
                    <a:pt x="284769" y="197632"/>
                  </a:lnTo>
                  <a:lnTo>
                    <a:pt x="287559" y="199710"/>
                  </a:lnTo>
                  <a:lnTo>
                    <a:pt x="300809" y="210154"/>
                  </a:lnTo>
                  <a:close/>
                </a:path>
                <a:path w="323850" h="210185">
                  <a:moveTo>
                    <a:pt x="231100" y="155252"/>
                  </a:moveTo>
                  <a:lnTo>
                    <a:pt x="165663" y="155252"/>
                  </a:lnTo>
                  <a:lnTo>
                    <a:pt x="175400" y="145553"/>
                  </a:lnTo>
                  <a:lnTo>
                    <a:pt x="177101" y="144645"/>
                  </a:lnTo>
                  <a:lnTo>
                    <a:pt x="184672" y="137601"/>
                  </a:lnTo>
                  <a:lnTo>
                    <a:pt x="191808" y="132062"/>
                  </a:lnTo>
                  <a:lnTo>
                    <a:pt x="194701" y="127740"/>
                  </a:lnTo>
                  <a:lnTo>
                    <a:pt x="213385" y="141378"/>
                  </a:lnTo>
                  <a:lnTo>
                    <a:pt x="231100" y="155252"/>
                  </a:lnTo>
                  <a:close/>
                </a:path>
              </a:pathLst>
            </a:custGeom>
            <a:solidFill>
              <a:srgbClr val="292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10749" y="6366263"/>
              <a:ext cx="278765" cy="82550"/>
            </a:xfrm>
            <a:custGeom>
              <a:avLst/>
              <a:gdLst/>
              <a:ahLst/>
              <a:cxnLst/>
              <a:rect l="l" t="t" r="r" b="b"/>
              <a:pathLst>
                <a:path w="278765" h="82550">
                  <a:moveTo>
                    <a:pt x="106107" y="0"/>
                  </a:moveTo>
                  <a:lnTo>
                    <a:pt x="110411" y="4840"/>
                  </a:lnTo>
                  <a:lnTo>
                    <a:pt x="116684" y="10516"/>
                  </a:lnTo>
                  <a:lnTo>
                    <a:pt x="123265" y="16155"/>
                  </a:lnTo>
                  <a:lnTo>
                    <a:pt x="128491" y="20883"/>
                  </a:lnTo>
                  <a:lnTo>
                    <a:pt x="135143" y="27512"/>
                  </a:lnTo>
                  <a:lnTo>
                    <a:pt x="143000" y="27512"/>
                  </a:lnTo>
                  <a:lnTo>
                    <a:pt x="149654" y="20883"/>
                  </a:lnTo>
                  <a:lnTo>
                    <a:pt x="152737" y="17812"/>
                  </a:lnTo>
                  <a:lnTo>
                    <a:pt x="154438" y="16905"/>
                  </a:lnTo>
                  <a:lnTo>
                    <a:pt x="157371" y="14176"/>
                  </a:lnTo>
                  <a:lnTo>
                    <a:pt x="162008" y="9861"/>
                  </a:lnTo>
                  <a:lnTo>
                    <a:pt x="169144" y="4322"/>
                  </a:lnTo>
                  <a:lnTo>
                    <a:pt x="172038" y="0"/>
                  </a:lnTo>
                  <a:lnTo>
                    <a:pt x="190722" y="13637"/>
                  </a:lnTo>
                  <a:lnTo>
                    <a:pt x="213827" y="31733"/>
                  </a:lnTo>
                  <a:lnTo>
                    <a:pt x="237526" y="50590"/>
                  </a:lnTo>
                  <a:lnTo>
                    <a:pt x="257993" y="66510"/>
                  </a:lnTo>
                  <a:lnTo>
                    <a:pt x="260888" y="68688"/>
                  </a:lnTo>
                  <a:lnTo>
                    <a:pt x="262106" y="69892"/>
                  </a:lnTo>
                  <a:lnTo>
                    <a:pt x="264895" y="71970"/>
                  </a:lnTo>
                  <a:lnTo>
                    <a:pt x="278146" y="82413"/>
                  </a:lnTo>
                  <a:lnTo>
                    <a:pt x="0" y="82413"/>
                  </a:lnTo>
                  <a:lnTo>
                    <a:pt x="106107" y="0"/>
                  </a:lnTo>
                  <a:close/>
                </a:path>
              </a:pathLst>
            </a:custGeom>
            <a:ln w="3175">
              <a:solidFill>
                <a:srgbClr val="2A29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01972" y="6253585"/>
              <a:ext cx="109975" cy="182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87697" y="6253585"/>
              <a:ext cx="109976" cy="18208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707653" y="6238522"/>
              <a:ext cx="284480" cy="125730"/>
            </a:xfrm>
            <a:custGeom>
              <a:avLst/>
              <a:gdLst/>
              <a:ahLst/>
              <a:cxnLst/>
              <a:rect l="l" t="t" r="r" b="b"/>
              <a:pathLst>
                <a:path w="284479" h="125729">
                  <a:moveTo>
                    <a:pt x="5" y="0"/>
                  </a:moveTo>
                  <a:lnTo>
                    <a:pt x="284331" y="0"/>
                  </a:lnTo>
                  <a:lnTo>
                    <a:pt x="235760" y="43114"/>
                  </a:lnTo>
                  <a:lnTo>
                    <a:pt x="233989" y="44527"/>
                  </a:lnTo>
                  <a:lnTo>
                    <a:pt x="233188" y="45507"/>
                  </a:lnTo>
                  <a:lnTo>
                    <a:pt x="231550" y="47147"/>
                  </a:lnTo>
                  <a:lnTo>
                    <a:pt x="228491" y="50209"/>
                  </a:lnTo>
                  <a:lnTo>
                    <a:pt x="226088" y="51658"/>
                  </a:lnTo>
                  <a:lnTo>
                    <a:pt x="222789" y="54869"/>
                  </a:lnTo>
                  <a:lnTo>
                    <a:pt x="208973" y="66808"/>
                  </a:lnTo>
                  <a:lnTo>
                    <a:pt x="207202" y="68221"/>
                  </a:lnTo>
                  <a:lnTo>
                    <a:pt x="206402" y="69200"/>
                  </a:lnTo>
                  <a:lnTo>
                    <a:pt x="204763" y="70839"/>
                  </a:lnTo>
                  <a:lnTo>
                    <a:pt x="142165" y="125679"/>
                  </a:lnTo>
                  <a:lnTo>
                    <a:pt x="139781" y="124082"/>
                  </a:lnTo>
                  <a:lnTo>
                    <a:pt x="135360" y="120418"/>
                  </a:lnTo>
                  <a:lnTo>
                    <a:pt x="133146" y="118216"/>
                  </a:lnTo>
                  <a:lnTo>
                    <a:pt x="97591" y="86809"/>
                  </a:lnTo>
                  <a:lnTo>
                    <a:pt x="95963" y="85229"/>
                  </a:lnTo>
                  <a:lnTo>
                    <a:pt x="95193" y="84181"/>
                  </a:lnTo>
                  <a:lnTo>
                    <a:pt x="93443" y="82716"/>
                  </a:lnTo>
                  <a:lnTo>
                    <a:pt x="91348" y="80964"/>
                  </a:lnTo>
                  <a:lnTo>
                    <a:pt x="90961" y="81052"/>
                  </a:lnTo>
                  <a:lnTo>
                    <a:pt x="88844" y="79073"/>
                  </a:lnTo>
                  <a:lnTo>
                    <a:pt x="66658" y="59023"/>
                  </a:lnTo>
                  <a:lnTo>
                    <a:pt x="64577" y="57280"/>
                  </a:lnTo>
                  <a:lnTo>
                    <a:pt x="64161" y="57342"/>
                  </a:lnTo>
                  <a:lnTo>
                    <a:pt x="62056" y="553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A29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86099" y="6079875"/>
              <a:ext cx="523875" cy="523875"/>
            </a:xfrm>
            <a:custGeom>
              <a:avLst/>
              <a:gdLst/>
              <a:ahLst/>
              <a:cxnLst/>
              <a:rect l="l" t="t" r="r" b="b"/>
              <a:pathLst>
                <a:path w="523875" h="523875">
                  <a:moveTo>
                    <a:pt x="309738" y="523874"/>
                  </a:moveTo>
                  <a:lnTo>
                    <a:pt x="224936" y="523874"/>
                  </a:lnTo>
                  <a:lnTo>
                    <a:pt x="204647" y="521419"/>
                  </a:lnTo>
                  <a:lnTo>
                    <a:pt x="155734" y="504501"/>
                  </a:lnTo>
                  <a:lnTo>
                    <a:pt x="110401" y="478436"/>
                  </a:lnTo>
                  <a:lnTo>
                    <a:pt x="71343" y="444967"/>
                  </a:lnTo>
                  <a:lnTo>
                    <a:pt x="41253" y="405838"/>
                  </a:lnTo>
                  <a:lnTo>
                    <a:pt x="39197" y="402395"/>
                  </a:lnTo>
                  <a:lnTo>
                    <a:pt x="37363" y="399940"/>
                  </a:lnTo>
                  <a:lnTo>
                    <a:pt x="19611" y="364724"/>
                  </a:lnTo>
                  <a:lnTo>
                    <a:pt x="7369" y="327742"/>
                  </a:lnTo>
                  <a:lnTo>
                    <a:pt x="573" y="282123"/>
                  </a:lnTo>
                  <a:lnTo>
                    <a:pt x="0" y="255469"/>
                  </a:lnTo>
                  <a:lnTo>
                    <a:pt x="5579" y="206583"/>
                  </a:lnTo>
                  <a:lnTo>
                    <a:pt x="21298" y="159035"/>
                  </a:lnTo>
                  <a:lnTo>
                    <a:pt x="45619" y="115091"/>
                  </a:lnTo>
                  <a:lnTo>
                    <a:pt x="77003" y="77006"/>
                  </a:lnTo>
                  <a:lnTo>
                    <a:pt x="110222" y="48834"/>
                  </a:lnTo>
                  <a:lnTo>
                    <a:pt x="152112" y="24373"/>
                  </a:lnTo>
                  <a:lnTo>
                    <a:pt x="200061" y="7278"/>
                  </a:lnTo>
                  <a:lnTo>
                    <a:pt x="246076" y="544"/>
                  </a:lnTo>
                  <a:lnTo>
                    <a:pt x="272992" y="0"/>
                  </a:lnTo>
                  <a:lnTo>
                    <a:pt x="298502" y="1885"/>
                  </a:lnTo>
                  <a:lnTo>
                    <a:pt x="352610" y="14925"/>
                  </a:lnTo>
                  <a:lnTo>
                    <a:pt x="416422" y="48673"/>
                  </a:lnTo>
                  <a:lnTo>
                    <a:pt x="450684" y="77159"/>
                  </a:lnTo>
                  <a:lnTo>
                    <a:pt x="479376" y="111272"/>
                  </a:lnTo>
                  <a:lnTo>
                    <a:pt x="503076" y="152108"/>
                  </a:lnTo>
                  <a:lnTo>
                    <a:pt x="505748" y="158646"/>
                  </a:lnTo>
                  <a:lnTo>
                    <a:pt x="121553" y="158646"/>
                  </a:lnTo>
                  <a:lnTo>
                    <a:pt x="138867" y="174099"/>
                  </a:lnTo>
                  <a:lnTo>
                    <a:pt x="101986" y="174099"/>
                  </a:lnTo>
                  <a:lnTo>
                    <a:pt x="101986" y="355409"/>
                  </a:lnTo>
                  <a:lnTo>
                    <a:pt x="141891" y="355409"/>
                  </a:lnTo>
                  <a:lnTo>
                    <a:pt x="124649" y="368801"/>
                  </a:lnTo>
                  <a:lnTo>
                    <a:pt x="504561" y="368801"/>
                  </a:lnTo>
                  <a:lnTo>
                    <a:pt x="500387" y="380043"/>
                  </a:lnTo>
                  <a:lnTo>
                    <a:pt x="470639" y="428105"/>
                  </a:lnTo>
                  <a:lnTo>
                    <a:pt x="433700" y="465638"/>
                  </a:lnTo>
                  <a:lnTo>
                    <a:pt x="395957" y="492246"/>
                  </a:lnTo>
                  <a:lnTo>
                    <a:pt x="352713" y="512392"/>
                  </a:lnTo>
                  <a:lnTo>
                    <a:pt x="328221" y="519835"/>
                  </a:lnTo>
                  <a:lnTo>
                    <a:pt x="309738" y="523874"/>
                  </a:lnTo>
                  <a:close/>
                </a:path>
                <a:path w="523875" h="523875">
                  <a:moveTo>
                    <a:pt x="333404" y="284326"/>
                  </a:moveTo>
                  <a:lnTo>
                    <a:pt x="263719" y="284326"/>
                  </a:lnTo>
                  <a:lnTo>
                    <a:pt x="326317" y="229486"/>
                  </a:lnTo>
                  <a:lnTo>
                    <a:pt x="327955" y="227847"/>
                  </a:lnTo>
                  <a:lnTo>
                    <a:pt x="328756" y="226868"/>
                  </a:lnTo>
                  <a:lnTo>
                    <a:pt x="330527" y="225455"/>
                  </a:lnTo>
                  <a:lnTo>
                    <a:pt x="344342" y="213516"/>
                  </a:lnTo>
                  <a:lnTo>
                    <a:pt x="347641" y="210305"/>
                  </a:lnTo>
                  <a:lnTo>
                    <a:pt x="350044" y="208856"/>
                  </a:lnTo>
                  <a:lnTo>
                    <a:pt x="354742" y="204154"/>
                  </a:lnTo>
                  <a:lnTo>
                    <a:pt x="355542" y="203174"/>
                  </a:lnTo>
                  <a:lnTo>
                    <a:pt x="357313" y="201761"/>
                  </a:lnTo>
                  <a:lnTo>
                    <a:pt x="405885" y="158646"/>
                  </a:lnTo>
                  <a:lnTo>
                    <a:pt x="505748" y="158646"/>
                  </a:lnTo>
                  <a:lnTo>
                    <a:pt x="512062" y="174099"/>
                  </a:lnTo>
                  <a:lnTo>
                    <a:pt x="425458" y="174099"/>
                  </a:lnTo>
                  <a:lnTo>
                    <a:pt x="418271" y="179473"/>
                  </a:lnTo>
                  <a:lnTo>
                    <a:pt x="405025" y="190860"/>
                  </a:lnTo>
                  <a:lnTo>
                    <a:pt x="391502" y="202947"/>
                  </a:lnTo>
                  <a:lnTo>
                    <a:pt x="383485" y="210418"/>
                  </a:lnTo>
                  <a:lnTo>
                    <a:pt x="380603" y="213345"/>
                  </a:lnTo>
                  <a:lnTo>
                    <a:pt x="379055" y="213976"/>
                  </a:lnTo>
                  <a:lnTo>
                    <a:pt x="373610" y="219042"/>
                  </a:lnTo>
                  <a:lnTo>
                    <a:pt x="372674" y="220345"/>
                  </a:lnTo>
                  <a:lnTo>
                    <a:pt x="369830" y="222517"/>
                  </a:lnTo>
                  <a:lnTo>
                    <a:pt x="328887" y="258836"/>
                  </a:lnTo>
                  <a:lnTo>
                    <a:pt x="324942" y="262845"/>
                  </a:lnTo>
                  <a:lnTo>
                    <a:pt x="317764" y="266338"/>
                  </a:lnTo>
                  <a:lnTo>
                    <a:pt x="316261" y="271965"/>
                  </a:lnTo>
                  <a:lnTo>
                    <a:pt x="319233" y="272759"/>
                  </a:lnTo>
                  <a:lnTo>
                    <a:pt x="327269" y="279636"/>
                  </a:lnTo>
                  <a:lnTo>
                    <a:pt x="333404" y="284326"/>
                  </a:lnTo>
                  <a:close/>
                </a:path>
                <a:path w="523875" h="523875">
                  <a:moveTo>
                    <a:pt x="141891" y="355409"/>
                  </a:moveTo>
                  <a:lnTo>
                    <a:pt x="101986" y="355409"/>
                  </a:lnTo>
                  <a:lnTo>
                    <a:pt x="104871" y="354636"/>
                  </a:lnTo>
                  <a:lnTo>
                    <a:pt x="107182" y="352376"/>
                  </a:lnTo>
                  <a:lnTo>
                    <a:pt x="109437" y="350496"/>
                  </a:lnTo>
                  <a:lnTo>
                    <a:pt x="184105" y="292271"/>
                  </a:lnTo>
                  <a:lnTo>
                    <a:pt x="198056" y="281166"/>
                  </a:lnTo>
                  <a:lnTo>
                    <a:pt x="206087" y="275052"/>
                  </a:lnTo>
                  <a:lnTo>
                    <a:pt x="211184" y="271963"/>
                  </a:lnTo>
                  <a:lnTo>
                    <a:pt x="207178" y="266637"/>
                  </a:lnTo>
                  <a:lnTo>
                    <a:pt x="199127" y="258826"/>
                  </a:lnTo>
                  <a:lnTo>
                    <a:pt x="190408" y="251145"/>
                  </a:lnTo>
                  <a:lnTo>
                    <a:pt x="184399" y="246209"/>
                  </a:lnTo>
                  <a:lnTo>
                    <a:pt x="163416" y="227847"/>
                  </a:lnTo>
                  <a:lnTo>
                    <a:pt x="151682" y="217023"/>
                  </a:lnTo>
                  <a:lnTo>
                    <a:pt x="131655" y="199027"/>
                  </a:lnTo>
                  <a:lnTo>
                    <a:pt x="112177" y="182028"/>
                  </a:lnTo>
                  <a:lnTo>
                    <a:pt x="101986" y="174099"/>
                  </a:lnTo>
                  <a:lnTo>
                    <a:pt x="138867" y="174099"/>
                  </a:lnTo>
                  <a:lnTo>
                    <a:pt x="183609" y="214030"/>
                  </a:lnTo>
                  <a:lnTo>
                    <a:pt x="185714" y="215989"/>
                  </a:lnTo>
                  <a:lnTo>
                    <a:pt x="186203" y="215989"/>
                  </a:lnTo>
                  <a:lnTo>
                    <a:pt x="188211" y="217670"/>
                  </a:lnTo>
                  <a:lnTo>
                    <a:pt x="210398" y="237720"/>
                  </a:lnTo>
                  <a:lnTo>
                    <a:pt x="212514" y="239699"/>
                  </a:lnTo>
                  <a:lnTo>
                    <a:pt x="213007" y="239699"/>
                  </a:lnTo>
                  <a:lnTo>
                    <a:pt x="216747" y="242828"/>
                  </a:lnTo>
                  <a:lnTo>
                    <a:pt x="217517" y="243875"/>
                  </a:lnTo>
                  <a:lnTo>
                    <a:pt x="219145" y="245456"/>
                  </a:lnTo>
                  <a:lnTo>
                    <a:pt x="254699" y="276863"/>
                  </a:lnTo>
                  <a:lnTo>
                    <a:pt x="256913" y="279065"/>
                  </a:lnTo>
                  <a:lnTo>
                    <a:pt x="261334" y="282729"/>
                  </a:lnTo>
                  <a:lnTo>
                    <a:pt x="263719" y="284326"/>
                  </a:lnTo>
                  <a:lnTo>
                    <a:pt x="333404" y="284326"/>
                  </a:lnTo>
                  <a:lnTo>
                    <a:pt x="335117" y="285636"/>
                  </a:lnTo>
                  <a:lnTo>
                    <a:pt x="336054" y="286387"/>
                  </a:lnTo>
                  <a:lnTo>
                    <a:pt x="230757" y="286387"/>
                  </a:lnTo>
                  <a:lnTo>
                    <a:pt x="141891" y="355409"/>
                  </a:lnTo>
                  <a:close/>
                </a:path>
                <a:path w="523875" h="523875">
                  <a:moveTo>
                    <a:pt x="509534" y="355409"/>
                  </a:moveTo>
                  <a:lnTo>
                    <a:pt x="425458" y="355409"/>
                  </a:lnTo>
                  <a:lnTo>
                    <a:pt x="425458" y="174099"/>
                  </a:lnTo>
                  <a:lnTo>
                    <a:pt x="512062" y="174099"/>
                  </a:lnTo>
                  <a:lnTo>
                    <a:pt x="514795" y="180787"/>
                  </a:lnTo>
                  <a:lnTo>
                    <a:pt x="522292" y="209362"/>
                  </a:lnTo>
                  <a:lnTo>
                    <a:pt x="523874" y="221357"/>
                  </a:lnTo>
                  <a:lnTo>
                    <a:pt x="523805" y="300025"/>
                  </a:lnTo>
                  <a:lnTo>
                    <a:pt x="520226" y="326618"/>
                  </a:lnTo>
                  <a:lnTo>
                    <a:pt x="509534" y="355409"/>
                  </a:lnTo>
                  <a:close/>
                </a:path>
                <a:path w="523875" h="523875">
                  <a:moveTo>
                    <a:pt x="186203" y="215989"/>
                  </a:moveTo>
                  <a:lnTo>
                    <a:pt x="185714" y="215989"/>
                  </a:lnTo>
                  <a:lnTo>
                    <a:pt x="186130" y="215927"/>
                  </a:lnTo>
                  <a:close/>
                </a:path>
                <a:path w="523875" h="523875">
                  <a:moveTo>
                    <a:pt x="213007" y="239699"/>
                  </a:moveTo>
                  <a:lnTo>
                    <a:pt x="212514" y="239699"/>
                  </a:lnTo>
                  <a:lnTo>
                    <a:pt x="212901" y="239611"/>
                  </a:lnTo>
                  <a:close/>
                </a:path>
                <a:path w="523875" h="523875">
                  <a:moveTo>
                    <a:pt x="267649" y="313899"/>
                  </a:moveTo>
                  <a:lnTo>
                    <a:pt x="259793" y="313899"/>
                  </a:lnTo>
                  <a:lnTo>
                    <a:pt x="253141" y="307270"/>
                  </a:lnTo>
                  <a:lnTo>
                    <a:pt x="247914" y="302542"/>
                  </a:lnTo>
                  <a:lnTo>
                    <a:pt x="241334" y="296903"/>
                  </a:lnTo>
                  <a:lnTo>
                    <a:pt x="235060" y="291227"/>
                  </a:lnTo>
                  <a:lnTo>
                    <a:pt x="230757" y="286387"/>
                  </a:lnTo>
                  <a:lnTo>
                    <a:pt x="296688" y="286387"/>
                  </a:lnTo>
                  <a:lnTo>
                    <a:pt x="293794" y="290709"/>
                  </a:lnTo>
                  <a:lnTo>
                    <a:pt x="286658" y="296248"/>
                  </a:lnTo>
                  <a:lnTo>
                    <a:pt x="279088" y="303292"/>
                  </a:lnTo>
                  <a:lnTo>
                    <a:pt x="277386" y="304200"/>
                  </a:lnTo>
                  <a:lnTo>
                    <a:pt x="267649" y="313899"/>
                  </a:lnTo>
                  <a:close/>
                </a:path>
                <a:path w="523875" h="523875">
                  <a:moveTo>
                    <a:pt x="504561" y="368801"/>
                  </a:moveTo>
                  <a:lnTo>
                    <a:pt x="402795" y="368801"/>
                  </a:lnTo>
                  <a:lnTo>
                    <a:pt x="389545" y="358357"/>
                  </a:lnTo>
                  <a:lnTo>
                    <a:pt x="386755" y="356279"/>
                  </a:lnTo>
                  <a:lnTo>
                    <a:pt x="385537" y="355075"/>
                  </a:lnTo>
                  <a:lnTo>
                    <a:pt x="382642" y="352897"/>
                  </a:lnTo>
                  <a:lnTo>
                    <a:pt x="362175" y="336977"/>
                  </a:lnTo>
                  <a:lnTo>
                    <a:pt x="338476" y="318121"/>
                  </a:lnTo>
                  <a:lnTo>
                    <a:pt x="315371" y="300025"/>
                  </a:lnTo>
                  <a:lnTo>
                    <a:pt x="296688" y="286387"/>
                  </a:lnTo>
                  <a:lnTo>
                    <a:pt x="336054" y="286387"/>
                  </a:lnTo>
                  <a:lnTo>
                    <a:pt x="343941" y="292704"/>
                  </a:lnTo>
                  <a:lnTo>
                    <a:pt x="364821" y="308909"/>
                  </a:lnTo>
                  <a:lnTo>
                    <a:pt x="394518" y="332413"/>
                  </a:lnTo>
                  <a:lnTo>
                    <a:pt x="414693" y="347957"/>
                  </a:lnTo>
                  <a:lnTo>
                    <a:pt x="425458" y="355409"/>
                  </a:lnTo>
                  <a:lnTo>
                    <a:pt x="509534" y="355409"/>
                  </a:lnTo>
                  <a:lnTo>
                    <a:pt x="504561" y="3688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49874" y="1272021"/>
              <a:ext cx="1981199" cy="1981193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573400" y="3481547"/>
            <a:ext cx="3447400" cy="1009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450" spc="114" dirty="0"/>
              <a:t>Contatti</a:t>
            </a:r>
            <a:endParaRPr sz="6450" dirty="0"/>
          </a:p>
        </p:txBody>
      </p:sp>
      <p:sp>
        <p:nvSpPr>
          <p:cNvPr id="22" name="object 22"/>
          <p:cNvSpPr txBox="1"/>
          <p:nvPr/>
        </p:nvSpPr>
        <p:spPr>
          <a:xfrm>
            <a:off x="11415562" y="5245351"/>
            <a:ext cx="4763770" cy="1311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www.</a:t>
            </a:r>
            <a:r>
              <a:rPr sz="2300" spc="-5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fondazionecarlomolo.</a:t>
            </a:r>
            <a:r>
              <a:rPr sz="2300" spc="-5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20"/>
              </a:spcBef>
            </a:pPr>
            <a:endParaRPr sz="2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300" spc="70" dirty="0">
                <a:solidFill>
                  <a:srgbClr val="FFFFFF"/>
                </a:solidFill>
                <a:latin typeface="Verdana"/>
                <a:cs typeface="Verdana"/>
              </a:rPr>
              <a:t>daniela.</a:t>
            </a:r>
            <a:r>
              <a:rPr sz="2300" spc="-5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90" dirty="0">
                <a:solidFill>
                  <a:srgbClr val="FFFFFF"/>
                </a:solidFill>
                <a:latin typeface="Verdana"/>
                <a:cs typeface="Verdana"/>
              </a:rPr>
              <a:t>trunfio@</a:t>
            </a:r>
            <a:r>
              <a:rPr sz="2300" spc="-5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75" dirty="0">
                <a:solidFill>
                  <a:srgbClr val="FFFFFF"/>
                </a:solidFill>
                <a:latin typeface="Verdana"/>
                <a:cs typeface="Verdana"/>
              </a:rPr>
              <a:t>fastwebnet.</a:t>
            </a:r>
            <a:r>
              <a:rPr sz="2300" spc="-5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858000" y="3458744"/>
            <a:ext cx="4572000" cy="33695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900" spc="105" dirty="0"/>
              <a:t>LINE</a:t>
            </a:r>
            <a:r>
              <a:rPr sz="10900" spc="-440" dirty="0"/>
              <a:t>E</a:t>
            </a:r>
            <a:r>
              <a:rPr sz="10900" spc="-340" dirty="0"/>
              <a:t> </a:t>
            </a:r>
            <a:r>
              <a:rPr sz="10900" spc="95" dirty="0"/>
              <a:t>GUID</a:t>
            </a:r>
            <a:r>
              <a:rPr sz="10900" spc="-450" dirty="0"/>
              <a:t>A</a:t>
            </a:r>
            <a:endParaRPr sz="10900" dirty="0"/>
          </a:p>
        </p:txBody>
      </p:sp>
      <p:sp>
        <p:nvSpPr>
          <p:cNvPr id="3" name="object 3"/>
          <p:cNvSpPr txBox="1"/>
          <p:nvPr/>
        </p:nvSpPr>
        <p:spPr>
          <a:xfrm>
            <a:off x="2904775" y="7772066"/>
            <a:ext cx="11846560" cy="1009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45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Per</a:t>
            </a:r>
            <a:r>
              <a:rPr sz="6450" b="1" spc="-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6450" b="1" spc="9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medici</a:t>
            </a:r>
            <a:r>
              <a:rPr sz="6450" b="1" spc="-16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645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e</a:t>
            </a:r>
            <a:r>
              <a:rPr sz="6450" b="1" spc="-16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6450" b="1" spc="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operatori</a:t>
            </a:r>
            <a:r>
              <a:rPr sz="6450" b="1" spc="-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6450" b="1" spc="-2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socio</a:t>
            </a:r>
            <a:r>
              <a:rPr sz="6450" b="1" spc="-16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6450" b="1" spc="10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sanitari</a:t>
            </a:r>
            <a:endParaRPr sz="645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23" y="513463"/>
            <a:ext cx="3926840" cy="0"/>
          </a:xfrm>
          <a:custGeom>
            <a:avLst/>
            <a:gdLst/>
            <a:ahLst/>
            <a:cxnLst/>
            <a:rect l="l" t="t" r="r" b="b"/>
            <a:pathLst>
              <a:path w="3926840">
                <a:moveTo>
                  <a:pt x="0" y="0"/>
                </a:moveTo>
                <a:lnTo>
                  <a:pt x="3926653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6151" y="629490"/>
            <a:ext cx="10795" cy="43815"/>
          </a:xfrm>
          <a:custGeom>
            <a:avLst/>
            <a:gdLst/>
            <a:ahLst/>
            <a:cxnLst/>
            <a:rect l="l" t="t" r="r" b="b"/>
            <a:pathLst>
              <a:path w="10795" h="43815">
                <a:moveTo>
                  <a:pt x="0" y="0"/>
                </a:moveTo>
                <a:lnTo>
                  <a:pt x="7090" y="16801"/>
                </a:lnTo>
                <a:lnTo>
                  <a:pt x="10711" y="43744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4418" y="868787"/>
            <a:ext cx="33020" cy="84455"/>
          </a:xfrm>
          <a:custGeom>
            <a:avLst/>
            <a:gdLst/>
            <a:ahLst/>
            <a:cxnLst/>
            <a:rect l="l" t="t" r="r" b="b"/>
            <a:pathLst>
              <a:path w="33020" h="84455">
                <a:moveTo>
                  <a:pt x="32444" y="0"/>
                </a:moveTo>
                <a:lnTo>
                  <a:pt x="28823" y="26942"/>
                </a:lnTo>
                <a:lnTo>
                  <a:pt x="10583" y="70161"/>
                </a:lnTo>
                <a:lnTo>
                  <a:pt x="0" y="83859"/>
                </a:lnTo>
              </a:path>
            </a:pathLst>
          </a:custGeom>
          <a:ln w="38099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197" y="694389"/>
            <a:ext cx="92710" cy="311150"/>
          </a:xfrm>
          <a:custGeom>
            <a:avLst/>
            <a:gdLst/>
            <a:ahLst/>
            <a:cxnLst/>
            <a:rect l="l" t="t" r="r" b="b"/>
            <a:pathLst>
              <a:path w="92709" h="311150">
                <a:moveTo>
                  <a:pt x="92517" y="310693"/>
                </a:moveTo>
                <a:lnTo>
                  <a:pt x="89609" y="309466"/>
                </a:lnTo>
              </a:path>
              <a:path w="92709" h="311150">
                <a:moveTo>
                  <a:pt x="78471" y="300862"/>
                </a:moveTo>
                <a:lnTo>
                  <a:pt x="52991" y="281176"/>
                </a:lnTo>
                <a:lnTo>
                  <a:pt x="24701" y="244559"/>
                </a:lnTo>
                <a:lnTo>
                  <a:pt x="6462" y="201340"/>
                </a:lnTo>
                <a:lnTo>
                  <a:pt x="0" y="153243"/>
                </a:lnTo>
                <a:lnTo>
                  <a:pt x="0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078" y="4334652"/>
            <a:ext cx="4286250" cy="504825"/>
          </a:xfrm>
          <a:custGeom>
            <a:avLst/>
            <a:gdLst/>
            <a:ahLst/>
            <a:cxnLst/>
            <a:rect l="l" t="t" r="r" b="b"/>
            <a:pathLst>
              <a:path w="4286250" h="504825">
                <a:moveTo>
                  <a:pt x="180935" y="0"/>
                </a:moveTo>
                <a:lnTo>
                  <a:pt x="4107808" y="0"/>
                </a:lnTo>
                <a:lnTo>
                  <a:pt x="4155907" y="6463"/>
                </a:lnTo>
                <a:lnTo>
                  <a:pt x="4195387" y="23124"/>
                </a:lnTo>
              </a:path>
              <a:path w="4286250" h="504825">
                <a:moveTo>
                  <a:pt x="4199128" y="24703"/>
                </a:moveTo>
                <a:lnTo>
                  <a:pt x="4227318" y="46483"/>
                </a:lnTo>
              </a:path>
              <a:path w="4286250" h="504825">
                <a:moveTo>
                  <a:pt x="4235746" y="52996"/>
                </a:moveTo>
                <a:lnTo>
                  <a:pt x="4264035" y="89613"/>
                </a:lnTo>
                <a:lnTo>
                  <a:pt x="4282273" y="132835"/>
                </a:lnTo>
                <a:lnTo>
                  <a:pt x="4285783" y="158960"/>
                </a:lnTo>
              </a:path>
              <a:path w="4286250" h="504825">
                <a:moveTo>
                  <a:pt x="152140" y="504824"/>
                </a:moveTo>
                <a:lnTo>
                  <a:pt x="89613" y="483991"/>
                </a:lnTo>
                <a:lnTo>
                  <a:pt x="52994" y="455699"/>
                </a:lnTo>
                <a:lnTo>
                  <a:pt x="24702" y="419080"/>
                </a:lnTo>
                <a:lnTo>
                  <a:pt x="6463" y="375858"/>
                </a:lnTo>
                <a:lnTo>
                  <a:pt x="0" y="327759"/>
                </a:lnTo>
                <a:lnTo>
                  <a:pt x="0" y="180959"/>
                </a:lnTo>
              </a:path>
              <a:path w="4286250" h="504825">
                <a:moveTo>
                  <a:pt x="178052" y="387"/>
                </a:moveTo>
                <a:lnTo>
                  <a:pt x="180935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8631" y="4665335"/>
            <a:ext cx="187280" cy="19319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09256" y="6924506"/>
            <a:ext cx="3931285" cy="635"/>
          </a:xfrm>
          <a:custGeom>
            <a:avLst/>
            <a:gdLst/>
            <a:ahLst/>
            <a:cxnLst/>
            <a:rect l="l" t="t" r="r" b="b"/>
            <a:pathLst>
              <a:path w="3931285" h="634">
                <a:moveTo>
                  <a:pt x="2866" y="0"/>
                </a:moveTo>
                <a:lnTo>
                  <a:pt x="3929521" y="0"/>
                </a:lnTo>
                <a:lnTo>
                  <a:pt x="3931252" y="232"/>
                </a:lnTo>
              </a:path>
              <a:path w="3931285" h="634">
                <a:moveTo>
                  <a:pt x="0" y="385"/>
                </a:moveTo>
                <a:lnTo>
                  <a:pt x="2866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15256" y="7072329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0" y="0"/>
                </a:moveTo>
                <a:lnTo>
                  <a:pt x="1605" y="11948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85622" y="7279830"/>
            <a:ext cx="31750" cy="82550"/>
          </a:xfrm>
          <a:custGeom>
            <a:avLst/>
            <a:gdLst/>
            <a:ahLst/>
            <a:cxnLst/>
            <a:rect l="l" t="t" r="r" b="b"/>
            <a:pathLst>
              <a:path w="31750" h="82550">
                <a:moveTo>
                  <a:pt x="31240" y="0"/>
                </a:moveTo>
                <a:lnTo>
                  <a:pt x="27619" y="26942"/>
                </a:lnTo>
                <a:lnTo>
                  <a:pt x="9379" y="70161"/>
                </a:lnTo>
                <a:lnTo>
                  <a:pt x="0" y="82301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1197" y="7105436"/>
            <a:ext cx="36830" cy="260350"/>
          </a:xfrm>
          <a:custGeom>
            <a:avLst/>
            <a:gdLst/>
            <a:ahLst/>
            <a:cxnLst/>
            <a:rect l="l" t="t" r="r" b="b"/>
            <a:pathLst>
              <a:path w="36829" h="260350">
                <a:moveTo>
                  <a:pt x="36587" y="259940"/>
                </a:moveTo>
                <a:lnTo>
                  <a:pt x="24701" y="244556"/>
                </a:lnTo>
                <a:lnTo>
                  <a:pt x="6462" y="201337"/>
                </a:lnTo>
                <a:lnTo>
                  <a:pt x="0" y="153240"/>
                </a:lnTo>
                <a:lnTo>
                  <a:pt x="0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98010" y="580200"/>
            <a:ext cx="16950055" cy="8624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7390">
              <a:lnSpc>
                <a:spcPct val="100000"/>
              </a:lnSpc>
              <a:spcBef>
                <a:spcPts val="100"/>
              </a:spcBef>
            </a:pPr>
            <a:r>
              <a:rPr sz="2300" spc="-125" dirty="0">
                <a:solidFill>
                  <a:srgbClr val="2D2929"/>
                </a:solidFill>
                <a:latin typeface="Arial Black"/>
                <a:cs typeface="Arial Black"/>
              </a:rPr>
              <a:t>PARTECIPANTI</a:t>
            </a:r>
            <a:endParaRPr sz="2300">
              <a:latin typeface="Arial Black"/>
              <a:cs typeface="Arial Black"/>
            </a:endParaRPr>
          </a:p>
          <a:p>
            <a:pPr marL="31115">
              <a:lnSpc>
                <a:spcPct val="100000"/>
              </a:lnSpc>
              <a:spcBef>
                <a:spcPts val="2655"/>
              </a:spcBef>
            </a:pP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35" dirty="0">
                <a:solidFill>
                  <a:srgbClr val="2D2929"/>
                </a:solidFill>
                <a:latin typeface="Trebuchet MS"/>
                <a:cs typeface="Trebuchet MS"/>
              </a:rPr>
              <a:t>gruppi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65" dirty="0">
                <a:solidFill>
                  <a:srgbClr val="2D2929"/>
                </a:solidFill>
                <a:latin typeface="Trebuchet MS"/>
                <a:cs typeface="Trebuchet MS"/>
              </a:rPr>
              <a:t>devono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9" dirty="0">
                <a:solidFill>
                  <a:srgbClr val="2D2929"/>
                </a:solidFill>
                <a:latin typeface="Trebuchet MS"/>
                <a:cs typeface="Trebuchet MS"/>
              </a:rPr>
              <a:t>essere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0" dirty="0">
                <a:solidFill>
                  <a:srgbClr val="2D2929"/>
                </a:solidFill>
                <a:latin typeface="Trebuchet MS"/>
                <a:cs typeface="Trebuchet MS"/>
              </a:rPr>
              <a:t>piccole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0" dirty="0">
                <a:solidFill>
                  <a:srgbClr val="2D2929"/>
                </a:solidFill>
                <a:latin typeface="Trebuchet MS"/>
                <a:cs typeface="Trebuchet MS"/>
              </a:rPr>
              <a:t>dimensioni.</a:t>
            </a:r>
            <a:endParaRPr sz="2150">
              <a:latin typeface="Trebuchet MS"/>
              <a:cs typeface="Trebuchet MS"/>
            </a:endParaRPr>
          </a:p>
          <a:p>
            <a:pPr marL="31115" marR="1516380">
              <a:lnSpc>
                <a:spcPct val="117900"/>
              </a:lnSpc>
            </a:pPr>
            <a:r>
              <a:rPr sz="2150" spc="254" dirty="0">
                <a:solidFill>
                  <a:srgbClr val="2D2929"/>
                </a:solidFill>
                <a:latin typeface="Trebuchet MS"/>
                <a:cs typeface="Trebuchet MS"/>
              </a:rPr>
              <a:t>Un</a:t>
            </a:r>
            <a:r>
              <a:rPr sz="215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75" dirty="0">
                <a:solidFill>
                  <a:srgbClr val="2D2929"/>
                </a:solidFill>
                <a:latin typeface="Trebuchet MS"/>
                <a:cs typeface="Trebuchet MS"/>
              </a:rPr>
              <a:t>gruppo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95" dirty="0">
                <a:solidFill>
                  <a:srgbClr val="2D2929"/>
                </a:solidFill>
                <a:latin typeface="Trebuchet MS"/>
                <a:cs typeface="Trebuchet MS"/>
              </a:rPr>
              <a:t>da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65" dirty="0">
                <a:solidFill>
                  <a:srgbClr val="2D2929"/>
                </a:solidFill>
                <a:latin typeface="Trebuchet MS"/>
                <a:cs typeface="Trebuchet MS"/>
              </a:rPr>
              <a:t>sei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7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5" dirty="0">
                <a:solidFill>
                  <a:srgbClr val="2D2929"/>
                </a:solidFill>
                <a:latin typeface="Trebuchet MS"/>
                <a:cs typeface="Trebuchet MS"/>
              </a:rPr>
              <a:t>otto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6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5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0" dirty="0">
                <a:solidFill>
                  <a:srgbClr val="2D2929"/>
                </a:solidFill>
                <a:latin typeface="Trebuchet MS"/>
                <a:cs typeface="Trebuchet MS"/>
              </a:rPr>
              <a:t>Alzheimer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60" dirty="0">
                <a:solidFill>
                  <a:srgbClr val="2D2929"/>
                </a:solidFill>
                <a:latin typeface="Trebuchet MS"/>
                <a:cs typeface="Trebuchet MS"/>
              </a:rPr>
              <a:t>l'ideale.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85" dirty="0">
                <a:solidFill>
                  <a:srgbClr val="2D2929"/>
                </a:solidFill>
                <a:latin typeface="Trebuchet MS"/>
                <a:cs typeface="Trebuchet MS"/>
              </a:rPr>
              <a:t>Se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5" dirty="0">
                <a:solidFill>
                  <a:srgbClr val="2D2929"/>
                </a:solidFill>
                <a:latin typeface="Trebuchet MS"/>
                <a:cs typeface="Trebuchet MS"/>
              </a:rPr>
              <a:t>partecipano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95" dirty="0">
                <a:solidFill>
                  <a:srgbClr val="2D2929"/>
                </a:solidFill>
                <a:latin typeface="Trebuchet MS"/>
                <a:cs typeface="Trebuchet MS"/>
              </a:rPr>
              <a:t>più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5" dirty="0">
                <a:solidFill>
                  <a:srgbClr val="2D2929"/>
                </a:solidFill>
                <a:latin typeface="Trebuchet MS"/>
                <a:cs typeface="Trebuchet MS"/>
              </a:rPr>
              <a:t>persone,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65" dirty="0">
                <a:solidFill>
                  <a:srgbClr val="2D2929"/>
                </a:solidFill>
                <a:latin typeface="Trebuchet MS"/>
                <a:cs typeface="Trebuchet MS"/>
              </a:rPr>
              <a:t>cerca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80" dirty="0">
                <a:solidFill>
                  <a:srgbClr val="2D2929"/>
                </a:solidFill>
                <a:latin typeface="Trebuchet MS"/>
                <a:cs typeface="Trebuchet MS"/>
              </a:rPr>
              <a:t>creare </a:t>
            </a:r>
            <a:r>
              <a:rPr sz="2150" spc="240" dirty="0">
                <a:solidFill>
                  <a:srgbClr val="2D2929"/>
                </a:solidFill>
                <a:latin typeface="Trebuchet MS"/>
                <a:cs typeface="Trebuchet MS"/>
              </a:rPr>
              <a:t>sottogruppi</a:t>
            </a:r>
            <a:r>
              <a:rPr sz="215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95" dirty="0">
                <a:solidFill>
                  <a:srgbClr val="2D2929"/>
                </a:solidFill>
                <a:latin typeface="Trebuchet MS"/>
                <a:cs typeface="Trebuchet MS"/>
              </a:rPr>
              <a:t>più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5" dirty="0">
                <a:solidFill>
                  <a:srgbClr val="2D2929"/>
                </a:solidFill>
                <a:latin typeface="Trebuchet MS"/>
                <a:cs typeface="Trebuchet MS"/>
              </a:rPr>
              <a:t>piccoli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9" dirty="0">
                <a:solidFill>
                  <a:srgbClr val="2D2929"/>
                </a:solidFill>
                <a:latin typeface="Trebuchet MS"/>
                <a:cs typeface="Trebuchet MS"/>
              </a:rPr>
              <a:t>valutando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05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04" dirty="0">
                <a:solidFill>
                  <a:srgbClr val="2D2929"/>
                </a:solidFill>
                <a:latin typeface="Trebuchet MS"/>
                <a:cs typeface="Trebuchet MS"/>
              </a:rPr>
              <a:t>interessi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65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5" dirty="0">
                <a:solidFill>
                  <a:srgbClr val="2D2929"/>
                </a:solidFill>
                <a:latin typeface="Trebuchet MS"/>
                <a:cs typeface="Trebuchet MS"/>
              </a:rPr>
              <a:t>esigenze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90" dirty="0">
                <a:solidFill>
                  <a:srgbClr val="2D2929"/>
                </a:solidFill>
                <a:latin typeface="Trebuchet MS"/>
                <a:cs typeface="Trebuchet MS"/>
              </a:rPr>
              <a:t>specifiche</a:t>
            </a:r>
            <a:r>
              <a:rPr sz="21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5" dirty="0">
                <a:solidFill>
                  <a:srgbClr val="2D2929"/>
                </a:solidFill>
                <a:latin typeface="Trebuchet MS"/>
                <a:cs typeface="Trebuchet MS"/>
              </a:rPr>
              <a:t>ogni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0" dirty="0">
                <a:solidFill>
                  <a:srgbClr val="2D2929"/>
                </a:solidFill>
                <a:latin typeface="Trebuchet MS"/>
                <a:cs typeface="Trebuchet MS"/>
              </a:rPr>
              <a:t>persona.</a:t>
            </a:r>
            <a:endParaRPr sz="2150">
              <a:latin typeface="Trebuchet MS"/>
              <a:cs typeface="Trebuchet MS"/>
            </a:endParaRPr>
          </a:p>
          <a:p>
            <a:pPr marL="31115" marR="450215">
              <a:lnSpc>
                <a:spcPct val="117900"/>
              </a:lnSpc>
              <a:tabLst>
                <a:tab pos="15777844" algn="l"/>
              </a:tabLst>
            </a:pPr>
            <a:r>
              <a:rPr sz="2150" spc="215" dirty="0">
                <a:solidFill>
                  <a:srgbClr val="2D2929"/>
                </a:solidFill>
                <a:latin typeface="Trebuchet MS"/>
                <a:cs typeface="Trebuchet MS"/>
              </a:rPr>
              <a:t>Ricorda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80" dirty="0">
                <a:solidFill>
                  <a:srgbClr val="2D2929"/>
                </a:solidFill>
                <a:latin typeface="Trebuchet MS"/>
                <a:cs typeface="Trebuchet MS"/>
              </a:rPr>
              <a:t>numero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0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6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35" dirty="0">
                <a:solidFill>
                  <a:srgbClr val="2D2929"/>
                </a:solidFill>
                <a:latin typeface="Trebuchet MS"/>
                <a:cs typeface="Trebuchet MS"/>
              </a:rPr>
              <a:t>dipende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5" dirty="0">
                <a:solidFill>
                  <a:srgbClr val="2D2929"/>
                </a:solidFill>
                <a:latin typeface="Trebuchet MS"/>
                <a:cs typeface="Trebuchet MS"/>
              </a:rPr>
              <a:t>anche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60" dirty="0">
                <a:solidFill>
                  <a:srgbClr val="2D2929"/>
                </a:solidFill>
                <a:latin typeface="Trebuchet MS"/>
                <a:cs typeface="Trebuchet MS"/>
              </a:rPr>
              <a:t>dal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40" dirty="0">
                <a:solidFill>
                  <a:srgbClr val="2D2929"/>
                </a:solidFill>
                <a:latin typeface="Trebuchet MS"/>
                <a:cs typeface="Trebuchet MS"/>
              </a:rPr>
              <a:t>livello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5" dirty="0">
                <a:solidFill>
                  <a:srgbClr val="2D2929"/>
                </a:solidFill>
                <a:latin typeface="Trebuchet MS"/>
                <a:cs typeface="Trebuchet MS"/>
              </a:rPr>
              <a:t>familiarità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5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95" dirty="0">
                <a:solidFill>
                  <a:srgbClr val="2D2929"/>
                </a:solidFill>
                <a:latin typeface="Trebuchet MS"/>
                <a:cs typeface="Trebuchet MS"/>
              </a:rPr>
              <a:t>partecipanti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85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0" dirty="0">
                <a:solidFill>
                  <a:srgbClr val="2D2929"/>
                </a:solidFill>
                <a:latin typeface="Trebuchet MS"/>
                <a:cs typeface="Trebuchet MS"/>
              </a:rPr>
              <a:t>gruppo.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	</a:t>
            </a:r>
            <a:r>
              <a:rPr sz="2150" spc="135" dirty="0">
                <a:solidFill>
                  <a:srgbClr val="2D2929"/>
                </a:solidFill>
                <a:latin typeface="Trebuchet MS"/>
                <a:cs typeface="Trebuchet MS"/>
              </a:rPr>
              <a:t>Tieni </a:t>
            </a:r>
            <a:r>
              <a:rPr sz="2150" spc="225" dirty="0">
                <a:solidFill>
                  <a:srgbClr val="2D2929"/>
                </a:solidFill>
                <a:latin typeface="Trebuchet MS"/>
                <a:cs typeface="Trebuchet MS"/>
              </a:rPr>
              <a:t>presente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1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35" dirty="0">
                <a:solidFill>
                  <a:srgbClr val="2D2929"/>
                </a:solidFill>
                <a:latin typeface="Trebuchet MS"/>
                <a:cs typeface="Trebuchet MS"/>
              </a:rPr>
              <a:t>ruolo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5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1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95" dirty="0">
                <a:solidFill>
                  <a:srgbClr val="2D2929"/>
                </a:solidFill>
                <a:latin typeface="Trebuchet MS"/>
                <a:cs typeface="Trebuchet MS"/>
              </a:rPr>
              <a:t>caregiver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5" dirty="0">
                <a:solidFill>
                  <a:srgbClr val="2D2929"/>
                </a:solidFill>
                <a:latin typeface="Trebuchet MS"/>
                <a:cs typeface="Trebuchet MS"/>
              </a:rPr>
              <a:t>accertati</a:t>
            </a:r>
            <a:r>
              <a:rPr sz="21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60" dirty="0">
                <a:solidFill>
                  <a:srgbClr val="2D2929"/>
                </a:solidFill>
                <a:latin typeface="Trebuchet MS"/>
                <a:cs typeface="Trebuchet MS"/>
              </a:rPr>
              <a:t>della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04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0" dirty="0">
                <a:solidFill>
                  <a:srgbClr val="2D2929"/>
                </a:solidFill>
                <a:latin typeface="Trebuchet MS"/>
                <a:cs typeface="Trebuchet MS"/>
              </a:rPr>
              <a:t>presenza.</a:t>
            </a:r>
            <a:r>
              <a:rPr sz="21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25" dirty="0">
                <a:solidFill>
                  <a:srgbClr val="2D2929"/>
                </a:solidFill>
                <a:latin typeface="Trebuchet MS"/>
                <a:cs typeface="Trebuchet MS"/>
              </a:rPr>
              <a:t>bene</a:t>
            </a:r>
            <a:r>
              <a:rPr sz="21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5" dirty="0">
                <a:solidFill>
                  <a:srgbClr val="2D2929"/>
                </a:solidFill>
                <a:latin typeface="Trebuchet MS"/>
                <a:cs typeface="Trebuchet MS"/>
              </a:rPr>
              <a:t>invitare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65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6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1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5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0" dirty="0">
                <a:solidFill>
                  <a:srgbClr val="2D2929"/>
                </a:solidFill>
                <a:latin typeface="Trebuchet MS"/>
                <a:cs typeface="Trebuchet MS"/>
              </a:rPr>
              <a:t>Alzheimer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0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endParaRPr sz="2150">
              <a:latin typeface="Trebuchet MS"/>
              <a:cs typeface="Trebuchet MS"/>
            </a:endParaRPr>
          </a:p>
          <a:p>
            <a:pPr marL="31115" marR="74930">
              <a:lnSpc>
                <a:spcPct val="117900"/>
              </a:lnSpc>
            </a:pPr>
            <a:r>
              <a:rPr sz="2150" spc="300" dirty="0">
                <a:solidFill>
                  <a:srgbClr val="2D2929"/>
                </a:solidFill>
                <a:latin typeface="Trebuchet MS"/>
                <a:cs typeface="Trebuchet MS"/>
              </a:rPr>
              <a:t>possano </a:t>
            </a:r>
            <a:r>
              <a:rPr sz="2150" spc="220" dirty="0">
                <a:solidFill>
                  <a:srgbClr val="2D2929"/>
                </a:solidFill>
                <a:latin typeface="Trebuchet MS"/>
                <a:cs typeface="Trebuchet MS"/>
              </a:rPr>
              <a:t>apprezzare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00" dirty="0">
                <a:solidFill>
                  <a:srgbClr val="2D2929"/>
                </a:solidFill>
                <a:latin typeface="Trebuchet MS"/>
                <a:cs typeface="Trebuchet MS"/>
              </a:rPr>
              <a:t>l'esperienza,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95" dirty="0">
                <a:solidFill>
                  <a:srgbClr val="2D2929"/>
                </a:solidFill>
                <a:latin typeface="Trebuchet MS"/>
                <a:cs typeface="Trebuchet MS"/>
              </a:rPr>
              <a:t>sono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00" dirty="0">
                <a:solidFill>
                  <a:srgbClr val="2D2929"/>
                </a:solidFill>
                <a:latin typeface="Trebuchet MS"/>
                <a:cs typeface="Trebuchet MS"/>
              </a:rPr>
              <a:t>fisicamente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35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50" dirty="0">
                <a:solidFill>
                  <a:srgbClr val="2D2929"/>
                </a:solidFill>
                <a:latin typeface="Trebuchet MS"/>
                <a:cs typeface="Trebuchet MS"/>
              </a:rPr>
              <a:t>grado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5" dirty="0">
                <a:solidFill>
                  <a:srgbClr val="2D2929"/>
                </a:solidFill>
                <a:latin typeface="Trebuchet MS"/>
                <a:cs typeface="Trebuchet MS"/>
              </a:rPr>
              <a:t>farla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85" dirty="0">
                <a:solidFill>
                  <a:srgbClr val="2D2929"/>
                </a:solidFill>
                <a:latin typeface="Trebuchet MS"/>
                <a:cs typeface="Trebuchet MS"/>
              </a:rPr>
              <a:t>hanno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55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15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95" dirty="0">
                <a:solidFill>
                  <a:srgbClr val="2D2929"/>
                </a:solidFill>
                <a:latin typeface="Trebuchet MS"/>
                <a:cs typeface="Trebuchet MS"/>
              </a:rPr>
              <a:t>caregiver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15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90" dirty="0">
                <a:solidFill>
                  <a:srgbClr val="2D2929"/>
                </a:solidFill>
                <a:latin typeface="Trebuchet MS"/>
                <a:cs typeface="Trebuchet MS"/>
              </a:rPr>
              <a:t>possano </a:t>
            </a:r>
            <a:r>
              <a:rPr sz="2150" spc="215" dirty="0">
                <a:solidFill>
                  <a:srgbClr val="2D2929"/>
                </a:solidFill>
                <a:latin typeface="Trebuchet MS"/>
                <a:cs typeface="Trebuchet MS"/>
              </a:rPr>
              <a:t>condividere</a:t>
            </a:r>
            <a:r>
              <a:rPr sz="215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5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15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04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15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-170" dirty="0">
                <a:solidFill>
                  <a:srgbClr val="2D2929"/>
                </a:solidFill>
                <a:latin typeface="Trebuchet MS"/>
                <a:cs typeface="Trebuchet MS"/>
              </a:rPr>
              <a:t>l’</a:t>
            </a:r>
            <a:r>
              <a:rPr sz="2150" spc="-459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135" dirty="0">
                <a:solidFill>
                  <a:srgbClr val="2D2929"/>
                </a:solidFill>
                <a:latin typeface="Trebuchet MS"/>
                <a:cs typeface="Trebuchet MS"/>
              </a:rPr>
              <a:t>attività</a:t>
            </a:r>
            <a:r>
              <a:rPr sz="215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15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15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150" spc="210" dirty="0">
                <a:solidFill>
                  <a:srgbClr val="2D2929"/>
                </a:solidFill>
                <a:latin typeface="Trebuchet MS"/>
                <a:cs typeface="Trebuchet MS"/>
              </a:rPr>
              <a:t>percorso.</a:t>
            </a:r>
            <a:endParaRPr sz="21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2150">
              <a:latin typeface="Trebuchet MS"/>
              <a:cs typeface="Trebuchet MS"/>
            </a:endParaRPr>
          </a:p>
          <a:p>
            <a:pPr marL="757555">
              <a:lnSpc>
                <a:spcPct val="100000"/>
              </a:lnSpc>
            </a:pPr>
            <a:r>
              <a:rPr sz="2300" spc="-229" dirty="0">
                <a:solidFill>
                  <a:srgbClr val="2D2929"/>
                </a:solidFill>
                <a:latin typeface="Arial Black"/>
                <a:cs typeface="Arial Black"/>
              </a:rPr>
              <a:t>DATE</a:t>
            </a:r>
            <a:r>
              <a:rPr sz="2300" spc="-8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385" dirty="0">
                <a:solidFill>
                  <a:srgbClr val="2D2929"/>
                </a:solidFill>
                <a:latin typeface="Arial Black"/>
                <a:cs typeface="Arial Black"/>
              </a:rPr>
              <a:t>E</a:t>
            </a:r>
            <a:r>
              <a:rPr sz="2300" spc="-8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20" dirty="0">
                <a:solidFill>
                  <a:srgbClr val="2D2929"/>
                </a:solidFill>
                <a:latin typeface="Arial Black"/>
                <a:cs typeface="Arial Black"/>
              </a:rPr>
              <a:t>ORARI</a:t>
            </a:r>
            <a:endParaRPr sz="2300">
              <a:latin typeface="Arial Black"/>
              <a:cs typeface="Arial Black"/>
            </a:endParaRPr>
          </a:p>
          <a:p>
            <a:pPr marL="12700" marR="699135">
              <a:lnSpc>
                <a:spcPct val="116500"/>
              </a:lnSpc>
              <a:spcBef>
                <a:spcPts val="1470"/>
              </a:spcBef>
            </a:pP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40" dirty="0">
                <a:solidFill>
                  <a:srgbClr val="2D2929"/>
                </a:solidFill>
                <a:latin typeface="Trebuchet MS"/>
                <a:cs typeface="Trebuchet MS"/>
              </a:rPr>
              <a:t>personale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0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90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-180" dirty="0">
                <a:solidFill>
                  <a:srgbClr val="2D2929"/>
                </a:solidFill>
                <a:latin typeface="Trebuchet MS"/>
                <a:cs typeface="Trebuchet MS"/>
              </a:rPr>
              <a:t>l’</a:t>
            </a:r>
            <a:r>
              <a:rPr sz="2200" spc="-4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15" dirty="0">
                <a:solidFill>
                  <a:srgbClr val="2D2929"/>
                </a:solidFill>
                <a:latin typeface="Trebuchet MS"/>
                <a:cs typeface="Trebuchet MS"/>
              </a:rPr>
              <a:t>équipe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10" dirty="0">
                <a:solidFill>
                  <a:srgbClr val="2D2929"/>
                </a:solidFill>
                <a:latin typeface="Trebuchet MS"/>
                <a:cs typeface="Trebuchet MS"/>
              </a:rPr>
              <a:t>medica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50" dirty="0">
                <a:solidFill>
                  <a:srgbClr val="2D2929"/>
                </a:solidFill>
                <a:latin typeface="Trebuchet MS"/>
                <a:cs typeface="Trebuchet MS"/>
              </a:rPr>
              <a:t>dovrebbero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5" dirty="0">
                <a:solidFill>
                  <a:srgbClr val="2D2929"/>
                </a:solidFill>
                <a:latin typeface="Trebuchet MS"/>
                <a:cs typeface="Trebuchet MS"/>
              </a:rPr>
              <a:t>confrontarsi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55" dirty="0">
                <a:solidFill>
                  <a:srgbClr val="2D2929"/>
                </a:solidFill>
                <a:latin typeface="Trebuchet MS"/>
                <a:cs typeface="Trebuchet MS"/>
              </a:rPr>
              <a:t>scelta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5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70" dirty="0">
                <a:solidFill>
                  <a:srgbClr val="2D2929"/>
                </a:solidFill>
                <a:latin typeface="Trebuchet MS"/>
                <a:cs typeface="Trebuchet MS"/>
              </a:rPr>
              <a:t>date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65" dirty="0">
                <a:solidFill>
                  <a:srgbClr val="2D2929"/>
                </a:solidFill>
                <a:latin typeface="Trebuchet MS"/>
                <a:cs typeface="Trebuchet MS"/>
              </a:rPr>
              <a:t>degli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95" dirty="0">
                <a:solidFill>
                  <a:srgbClr val="2D2929"/>
                </a:solidFill>
                <a:latin typeface="Trebuchet MS"/>
                <a:cs typeface="Trebuchet MS"/>
              </a:rPr>
              <a:t>orari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65" dirty="0">
                <a:solidFill>
                  <a:srgbClr val="2D2929"/>
                </a:solidFill>
                <a:latin typeface="Trebuchet MS"/>
                <a:cs typeface="Trebuchet MS"/>
              </a:rPr>
              <a:t>più </a:t>
            </a:r>
            <a:r>
              <a:rPr sz="2200" spc="245" dirty="0">
                <a:solidFill>
                  <a:srgbClr val="2D2929"/>
                </a:solidFill>
                <a:latin typeface="Trebuchet MS"/>
                <a:cs typeface="Trebuchet MS"/>
              </a:rPr>
              <a:t>opportuni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35" dirty="0">
                <a:solidFill>
                  <a:srgbClr val="2D2929"/>
                </a:solidFill>
                <a:latin typeface="Trebuchet MS"/>
                <a:cs typeface="Trebuchet MS"/>
              </a:rPr>
              <a:t>tenendo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04" dirty="0">
                <a:solidFill>
                  <a:srgbClr val="2D2929"/>
                </a:solidFill>
                <a:latin typeface="Trebuchet MS"/>
                <a:cs typeface="Trebuchet MS"/>
              </a:rPr>
              <a:t>presenti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55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04" dirty="0">
                <a:solidFill>
                  <a:srgbClr val="2D2929"/>
                </a:solidFill>
                <a:latin typeface="Trebuchet MS"/>
                <a:cs typeface="Trebuchet MS"/>
              </a:rPr>
              <a:t>diverse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75" dirty="0">
                <a:solidFill>
                  <a:srgbClr val="2D2929"/>
                </a:solidFill>
                <a:latin typeface="Trebuchet MS"/>
                <a:cs typeface="Trebuchet MS"/>
              </a:rPr>
              <a:t>esigenze.</a:t>
            </a:r>
            <a:endParaRPr sz="2200">
              <a:latin typeface="Trebuchet MS"/>
              <a:cs typeface="Trebuchet MS"/>
            </a:endParaRPr>
          </a:p>
          <a:p>
            <a:pPr marL="12700" marR="161290">
              <a:lnSpc>
                <a:spcPct val="116500"/>
              </a:lnSpc>
            </a:pPr>
            <a:r>
              <a:rPr sz="2200" spc="155" dirty="0">
                <a:solidFill>
                  <a:srgbClr val="2D2929"/>
                </a:solidFill>
                <a:latin typeface="Trebuchet MS"/>
                <a:cs typeface="Trebuchet MS"/>
              </a:rPr>
              <a:t>L'attività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90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45" dirty="0">
                <a:solidFill>
                  <a:srgbClr val="2D2929"/>
                </a:solidFill>
                <a:latin typeface="Trebuchet MS"/>
                <a:cs typeface="Trebuchet MS"/>
              </a:rPr>
              <a:t>dovrebbe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avere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45" dirty="0">
                <a:solidFill>
                  <a:srgbClr val="2D2929"/>
                </a:solidFill>
                <a:latin typeface="Trebuchet MS"/>
                <a:cs typeface="Trebuchet MS"/>
              </a:rPr>
              <a:t>una</a:t>
            </a:r>
            <a:r>
              <a:rPr sz="2200" spc="29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15" dirty="0">
                <a:solidFill>
                  <a:srgbClr val="2D2929"/>
                </a:solidFill>
                <a:latin typeface="Trebuchet MS"/>
                <a:cs typeface="Trebuchet MS"/>
              </a:rPr>
              <a:t>durata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80" dirty="0">
                <a:solidFill>
                  <a:srgbClr val="2D2929"/>
                </a:solidFill>
                <a:latin typeface="Trebuchet MS"/>
                <a:cs typeface="Trebuchet MS"/>
              </a:rPr>
              <a:t>massima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0" dirty="0">
                <a:solidFill>
                  <a:srgbClr val="2D2929"/>
                </a:solidFill>
                <a:latin typeface="Trebuchet MS"/>
                <a:cs typeface="Trebuchet MS"/>
              </a:rPr>
              <a:t>due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0" dirty="0">
                <a:solidFill>
                  <a:srgbClr val="2D2929"/>
                </a:solidFill>
                <a:latin typeface="Trebuchet MS"/>
                <a:cs typeface="Trebuchet MS"/>
              </a:rPr>
              <a:t>ore.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E’</a:t>
            </a:r>
            <a:r>
              <a:rPr sz="2200" spc="29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0" dirty="0">
                <a:solidFill>
                  <a:srgbClr val="2D2929"/>
                </a:solidFill>
                <a:latin typeface="Trebuchet MS"/>
                <a:cs typeface="Trebuchet MS"/>
              </a:rPr>
              <a:t>bene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70" dirty="0">
                <a:solidFill>
                  <a:srgbClr val="2D2929"/>
                </a:solidFill>
                <a:latin typeface="Trebuchet MS"/>
                <a:cs typeface="Trebuchet MS"/>
              </a:rPr>
              <a:t>programmare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90" dirty="0">
                <a:solidFill>
                  <a:srgbClr val="2D2929"/>
                </a:solidFill>
                <a:latin typeface="Trebuchet MS"/>
                <a:cs typeface="Trebuchet MS"/>
              </a:rPr>
              <a:t>da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5" dirty="0">
                <a:solidFill>
                  <a:srgbClr val="2D2929"/>
                </a:solidFill>
                <a:latin typeface="Trebuchet MS"/>
                <a:cs typeface="Trebuchet MS"/>
              </a:rPr>
              <a:t>subito</a:t>
            </a:r>
            <a:r>
              <a:rPr sz="2200" spc="2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10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200" spc="29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0" dirty="0">
                <a:solidFill>
                  <a:srgbClr val="2D2929"/>
                </a:solidFill>
                <a:latin typeface="Trebuchet MS"/>
                <a:cs typeface="Trebuchet MS"/>
              </a:rPr>
              <a:t>quale </a:t>
            </a:r>
            <a:r>
              <a:rPr sz="2200" spc="210" dirty="0">
                <a:solidFill>
                  <a:srgbClr val="2D2929"/>
                </a:solidFill>
                <a:latin typeface="Trebuchet MS"/>
                <a:cs typeface="Trebuchet MS"/>
              </a:rPr>
              <a:t>cadenza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65" dirty="0">
                <a:solidFill>
                  <a:srgbClr val="2D2929"/>
                </a:solidFill>
                <a:latin typeface="Trebuchet MS"/>
                <a:cs typeface="Trebuchet MS"/>
              </a:rPr>
              <a:t>effettuare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55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50" dirty="0">
                <a:solidFill>
                  <a:srgbClr val="2D2929"/>
                </a:solidFill>
                <a:latin typeface="Trebuchet MS"/>
                <a:cs typeface="Trebuchet MS"/>
              </a:rPr>
              <a:t>visite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se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0" dirty="0">
                <a:solidFill>
                  <a:srgbClr val="2D2929"/>
                </a:solidFill>
                <a:latin typeface="Trebuchet MS"/>
                <a:cs typeface="Trebuchet MS"/>
              </a:rPr>
              <a:t>si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45" dirty="0">
                <a:solidFill>
                  <a:srgbClr val="2D2929"/>
                </a:solidFill>
                <a:latin typeface="Trebuchet MS"/>
                <a:cs typeface="Trebuchet MS"/>
              </a:rPr>
              <a:t>intendono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0" dirty="0">
                <a:solidFill>
                  <a:srgbClr val="2D2929"/>
                </a:solidFill>
                <a:latin typeface="Trebuchet MS"/>
                <a:cs typeface="Trebuchet MS"/>
              </a:rPr>
              <a:t>organizzare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5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25" dirty="0">
                <a:solidFill>
                  <a:srgbClr val="2D2929"/>
                </a:solidFill>
                <a:latin typeface="Trebuchet MS"/>
                <a:cs typeface="Trebuchet MS"/>
              </a:rPr>
              <a:t>attività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75" dirty="0">
                <a:solidFill>
                  <a:srgbClr val="2D2929"/>
                </a:solidFill>
                <a:latin typeface="Trebuchet MS"/>
                <a:cs typeface="Trebuchet MS"/>
              </a:rPr>
              <a:t>follow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5" dirty="0">
                <a:solidFill>
                  <a:srgbClr val="2D2929"/>
                </a:solidFill>
                <a:latin typeface="Trebuchet MS"/>
                <a:cs typeface="Trebuchet MS"/>
              </a:rPr>
              <a:t>up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15" dirty="0">
                <a:solidFill>
                  <a:srgbClr val="2D2929"/>
                </a:solidFill>
                <a:latin typeface="Trebuchet MS"/>
                <a:cs typeface="Trebuchet MS"/>
              </a:rPr>
              <a:t>condivise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6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70" dirty="0">
                <a:solidFill>
                  <a:srgbClr val="2D2929"/>
                </a:solidFill>
                <a:latin typeface="Trebuchet MS"/>
                <a:cs typeface="Trebuchet MS"/>
              </a:rPr>
              <a:t>distanza.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endParaRPr sz="2200">
              <a:latin typeface="Trebuchet MS"/>
              <a:cs typeface="Trebuchet MS"/>
            </a:endParaRPr>
          </a:p>
          <a:p>
            <a:pPr marL="889000">
              <a:lnSpc>
                <a:spcPct val="100000"/>
              </a:lnSpc>
              <a:spcBef>
                <a:spcPts val="5"/>
              </a:spcBef>
            </a:pPr>
            <a:r>
              <a:rPr sz="2300" spc="-110" dirty="0">
                <a:solidFill>
                  <a:srgbClr val="2D2929"/>
                </a:solidFill>
                <a:latin typeface="Arial Black"/>
                <a:cs typeface="Arial Black"/>
              </a:rPr>
              <a:t>TRASPORTO</a:t>
            </a:r>
            <a:endParaRPr sz="23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600"/>
              </a:spcBef>
            </a:pPr>
            <a:r>
              <a:rPr sz="2200" spc="225" dirty="0">
                <a:solidFill>
                  <a:srgbClr val="2D2929"/>
                </a:solidFill>
                <a:latin typeface="Trebuchet MS"/>
                <a:cs typeface="Trebuchet MS"/>
              </a:rPr>
              <a:t>Organizza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20" dirty="0">
                <a:solidFill>
                  <a:srgbClr val="2D2929"/>
                </a:solidFill>
                <a:latin typeface="Trebuchet MS"/>
                <a:cs typeface="Trebuchet MS"/>
              </a:rPr>
              <a:t>lo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60" dirty="0">
                <a:solidFill>
                  <a:srgbClr val="2D2929"/>
                </a:solidFill>
                <a:latin typeface="Trebuchet MS"/>
                <a:cs typeface="Trebuchet MS"/>
              </a:rPr>
              <a:t>spostamento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-170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200" spc="-4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2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70" dirty="0">
                <a:solidFill>
                  <a:srgbClr val="2D2929"/>
                </a:solidFill>
                <a:latin typeface="Trebuchet MS"/>
                <a:cs typeface="Trebuchet MS"/>
              </a:rPr>
              <a:t>gruppo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50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individuale)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50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70" dirty="0">
                <a:solidFill>
                  <a:srgbClr val="2D2929"/>
                </a:solidFill>
                <a:latin typeface="Trebuchet MS"/>
                <a:cs typeface="Trebuchet MS"/>
              </a:rPr>
              <a:t>partecipanti.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45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95" dirty="0">
                <a:solidFill>
                  <a:srgbClr val="2D2929"/>
                </a:solidFill>
                <a:latin typeface="Trebuchet MS"/>
                <a:cs typeface="Trebuchet MS"/>
              </a:rPr>
              <a:t>l'aiuto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0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40" dirty="0">
                <a:solidFill>
                  <a:srgbClr val="2D2929"/>
                </a:solidFill>
                <a:latin typeface="Trebuchet MS"/>
                <a:cs typeface="Trebuchet MS"/>
              </a:rPr>
              <a:t>personale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0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80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endParaRPr sz="2200">
              <a:latin typeface="Trebuchet MS"/>
              <a:cs typeface="Trebuchet MS"/>
            </a:endParaRPr>
          </a:p>
          <a:p>
            <a:pPr marL="12700" marR="5080">
              <a:lnSpc>
                <a:spcPct val="116500"/>
              </a:lnSpc>
            </a:pPr>
            <a:r>
              <a:rPr sz="2200" spc="180" dirty="0">
                <a:solidFill>
                  <a:srgbClr val="2D2929"/>
                </a:solidFill>
                <a:latin typeface="Trebuchet MS"/>
                <a:cs typeface="Trebuchet MS"/>
              </a:rPr>
              <a:t>raccogli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55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95" dirty="0">
                <a:solidFill>
                  <a:srgbClr val="2D2929"/>
                </a:solidFill>
                <a:latin typeface="Trebuchet MS"/>
                <a:cs typeface="Trebuchet MS"/>
              </a:rPr>
              <a:t>indicazioni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70" dirty="0">
                <a:solidFill>
                  <a:srgbClr val="2D2929"/>
                </a:solidFill>
                <a:latin typeface="Trebuchet MS"/>
                <a:cs typeface="Trebuchet MS"/>
              </a:rPr>
              <a:t>mappa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15" dirty="0">
                <a:solidFill>
                  <a:srgbClr val="2D2929"/>
                </a:solidFill>
                <a:latin typeface="Trebuchet MS"/>
                <a:cs typeface="Trebuchet MS"/>
              </a:rPr>
              <a:t>individua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00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5" dirty="0">
                <a:solidFill>
                  <a:srgbClr val="2D2929"/>
                </a:solidFill>
                <a:latin typeface="Trebuchet MS"/>
                <a:cs typeface="Trebuchet MS"/>
              </a:rPr>
              <a:t>ingressi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0" dirty="0">
                <a:solidFill>
                  <a:srgbClr val="2D2929"/>
                </a:solidFill>
                <a:latin typeface="Trebuchet MS"/>
                <a:cs typeface="Trebuchet MS"/>
              </a:rPr>
              <a:t>parcheggi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accessibili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14" dirty="0">
                <a:solidFill>
                  <a:srgbClr val="2D2929"/>
                </a:solidFill>
                <a:latin typeface="Trebuchet MS"/>
                <a:cs typeface="Trebuchet MS"/>
              </a:rPr>
              <a:t>alle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00" dirty="0">
                <a:solidFill>
                  <a:srgbClr val="2D2929"/>
                </a:solidFill>
                <a:latin typeface="Trebuchet MS"/>
                <a:cs typeface="Trebuchet MS"/>
              </a:rPr>
              <a:t>sedie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6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50" dirty="0">
                <a:solidFill>
                  <a:srgbClr val="2D2929"/>
                </a:solidFill>
                <a:latin typeface="Trebuchet MS"/>
                <a:cs typeface="Trebuchet MS"/>
              </a:rPr>
              <a:t>rotelle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80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45" dirty="0">
                <a:solidFill>
                  <a:srgbClr val="2D2929"/>
                </a:solidFill>
                <a:latin typeface="Trebuchet MS"/>
                <a:cs typeface="Trebuchet MS"/>
              </a:rPr>
              <a:t>fine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95" dirty="0">
                <a:solidFill>
                  <a:srgbClr val="2D2929"/>
                </a:solidFill>
                <a:latin typeface="Trebuchet MS"/>
                <a:cs typeface="Trebuchet MS"/>
              </a:rPr>
              <a:t>di </a:t>
            </a:r>
            <a:r>
              <a:rPr sz="2200" spc="200" dirty="0">
                <a:solidFill>
                  <a:srgbClr val="2D2929"/>
                </a:solidFill>
                <a:latin typeface="Trebuchet MS"/>
                <a:cs typeface="Trebuchet MS"/>
              </a:rPr>
              <a:t>garantire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45" dirty="0">
                <a:solidFill>
                  <a:srgbClr val="2D2929"/>
                </a:solidFill>
                <a:latin typeface="Trebuchet MS"/>
                <a:cs typeface="Trebuchet MS"/>
              </a:rPr>
              <a:t>un'esperienza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25" dirty="0">
                <a:solidFill>
                  <a:srgbClr val="2D2929"/>
                </a:solidFill>
                <a:latin typeface="Trebuchet MS"/>
                <a:cs typeface="Trebuchet MS"/>
              </a:rPr>
              <a:t>senza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90" dirty="0">
                <a:solidFill>
                  <a:srgbClr val="2D2929"/>
                </a:solidFill>
                <a:latin typeface="Trebuchet MS"/>
                <a:cs typeface="Trebuchet MS"/>
              </a:rPr>
              <a:t>stress.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15" dirty="0">
                <a:solidFill>
                  <a:srgbClr val="2D2929"/>
                </a:solidFill>
                <a:latin typeface="Trebuchet MS"/>
                <a:cs typeface="Trebuchet MS"/>
              </a:rPr>
              <a:t>Scopri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90" dirty="0">
                <a:solidFill>
                  <a:srgbClr val="2D2929"/>
                </a:solidFill>
                <a:latin typeface="Trebuchet MS"/>
                <a:cs typeface="Trebuchet MS"/>
              </a:rPr>
              <a:t>anticipo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se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90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65" dirty="0">
                <a:solidFill>
                  <a:srgbClr val="2D2929"/>
                </a:solidFill>
                <a:latin typeface="Trebuchet MS"/>
                <a:cs typeface="Trebuchet MS"/>
              </a:rPr>
              <a:t>può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00" dirty="0">
                <a:solidFill>
                  <a:srgbClr val="2D2929"/>
                </a:solidFill>
                <a:latin typeface="Trebuchet MS"/>
                <a:cs typeface="Trebuchet MS"/>
              </a:rPr>
              <a:t>fornire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90" dirty="0">
                <a:solidFill>
                  <a:srgbClr val="2D2929"/>
                </a:solidFill>
                <a:latin typeface="Trebuchet MS"/>
                <a:cs typeface="Trebuchet MS"/>
              </a:rPr>
              <a:t>sgabelli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00" dirty="0">
                <a:solidFill>
                  <a:srgbClr val="2D2929"/>
                </a:solidFill>
                <a:latin typeface="Trebuchet MS"/>
                <a:cs typeface="Trebuchet MS"/>
              </a:rPr>
              <a:t>tutti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2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0" dirty="0">
                <a:solidFill>
                  <a:srgbClr val="2D2929"/>
                </a:solidFill>
                <a:latin typeface="Trebuchet MS"/>
                <a:cs typeface="Trebuchet MS"/>
              </a:rPr>
              <a:t>partecipanti </a:t>
            </a:r>
            <a:r>
              <a:rPr sz="22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00" dirty="0">
                <a:solidFill>
                  <a:srgbClr val="2D2929"/>
                </a:solidFill>
                <a:latin typeface="Trebuchet MS"/>
                <a:cs typeface="Trebuchet MS"/>
              </a:rPr>
              <a:t>sedie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6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2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20" dirty="0">
                <a:solidFill>
                  <a:srgbClr val="2D2929"/>
                </a:solidFill>
                <a:latin typeface="Trebuchet MS"/>
                <a:cs typeface="Trebuchet MS"/>
              </a:rPr>
              <a:t>rotelle,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185" dirty="0">
                <a:solidFill>
                  <a:srgbClr val="2D2929"/>
                </a:solidFill>
                <a:latin typeface="Trebuchet MS"/>
                <a:cs typeface="Trebuchet MS"/>
              </a:rPr>
              <a:t>se</a:t>
            </a:r>
            <a:r>
              <a:rPr sz="22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200" spc="200" dirty="0">
                <a:solidFill>
                  <a:srgbClr val="2D2929"/>
                </a:solidFill>
                <a:latin typeface="Trebuchet MS"/>
                <a:cs typeface="Trebuchet MS"/>
              </a:rPr>
              <a:t>necessario.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1599" y="640978"/>
            <a:ext cx="7840345" cy="771525"/>
          </a:xfrm>
          <a:custGeom>
            <a:avLst/>
            <a:gdLst/>
            <a:ahLst/>
            <a:cxnLst/>
            <a:rect l="l" t="t" r="r" b="b"/>
            <a:pathLst>
              <a:path w="7840344" h="771525">
                <a:moveTo>
                  <a:pt x="0" y="0"/>
                </a:moveTo>
                <a:lnTo>
                  <a:pt x="7659339" y="0"/>
                </a:lnTo>
                <a:lnTo>
                  <a:pt x="7707447" y="6464"/>
                </a:lnTo>
                <a:lnTo>
                  <a:pt x="7750676" y="24706"/>
                </a:lnTo>
                <a:lnTo>
                  <a:pt x="7787301" y="53003"/>
                </a:lnTo>
                <a:lnTo>
                  <a:pt x="7815598" y="89628"/>
                </a:lnTo>
                <a:lnTo>
                  <a:pt x="7833840" y="132856"/>
                </a:lnTo>
                <a:lnTo>
                  <a:pt x="7837077" y="156946"/>
                </a:lnTo>
                <a:lnTo>
                  <a:pt x="7840304" y="180964"/>
                </a:lnTo>
                <a:lnTo>
                  <a:pt x="7840304" y="594430"/>
                </a:lnTo>
                <a:lnTo>
                  <a:pt x="7833840" y="642538"/>
                </a:lnTo>
                <a:lnTo>
                  <a:pt x="7815598" y="685766"/>
                </a:lnTo>
                <a:lnTo>
                  <a:pt x="7787301" y="722391"/>
                </a:lnTo>
                <a:lnTo>
                  <a:pt x="7750676" y="750688"/>
                </a:lnTo>
                <a:lnTo>
                  <a:pt x="7707447" y="768930"/>
                </a:lnTo>
                <a:lnTo>
                  <a:pt x="7688141" y="771524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0634" y="640978"/>
            <a:ext cx="180975" cy="771525"/>
          </a:xfrm>
          <a:custGeom>
            <a:avLst/>
            <a:gdLst/>
            <a:ahLst/>
            <a:cxnLst/>
            <a:rect l="l" t="t" r="r" b="b"/>
            <a:pathLst>
              <a:path w="180975" h="771525">
                <a:moveTo>
                  <a:pt x="152163" y="771524"/>
                </a:moveTo>
                <a:lnTo>
                  <a:pt x="89628" y="750688"/>
                </a:lnTo>
                <a:lnTo>
                  <a:pt x="53003" y="722391"/>
                </a:lnTo>
                <a:lnTo>
                  <a:pt x="24706" y="685766"/>
                </a:lnTo>
                <a:lnTo>
                  <a:pt x="6464" y="642538"/>
                </a:lnTo>
                <a:lnTo>
                  <a:pt x="0" y="594430"/>
                </a:lnTo>
                <a:lnTo>
                  <a:pt x="0" y="180964"/>
                </a:lnTo>
                <a:lnTo>
                  <a:pt x="6464" y="132856"/>
                </a:lnTo>
                <a:lnTo>
                  <a:pt x="24706" y="89628"/>
                </a:lnTo>
                <a:lnTo>
                  <a:pt x="53003" y="53003"/>
                </a:lnTo>
                <a:lnTo>
                  <a:pt x="89628" y="24706"/>
                </a:lnTo>
                <a:lnTo>
                  <a:pt x="132856" y="6464"/>
                </a:lnTo>
                <a:lnTo>
                  <a:pt x="180964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0611" y="3142969"/>
            <a:ext cx="104775" cy="1047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0611" y="3543019"/>
            <a:ext cx="104775" cy="1047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0611" y="3943069"/>
            <a:ext cx="104775" cy="1047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0611" y="4743169"/>
            <a:ext cx="104775" cy="1047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0611" y="6743419"/>
            <a:ext cx="104775" cy="1047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0611" y="7543519"/>
            <a:ext cx="104775" cy="1047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0611" y="8343619"/>
            <a:ext cx="104775" cy="10477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78836" y="841067"/>
            <a:ext cx="16864330" cy="8136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algn="ctr">
              <a:lnSpc>
                <a:spcPct val="100000"/>
              </a:lnSpc>
              <a:spcBef>
                <a:spcPts val="100"/>
              </a:spcBef>
              <a:tabLst>
                <a:tab pos="3574415" algn="l"/>
              </a:tabLst>
            </a:pPr>
            <a:r>
              <a:rPr sz="2300" spc="-95" dirty="0">
                <a:solidFill>
                  <a:srgbClr val="2D2929"/>
                </a:solidFill>
                <a:latin typeface="Arial Black"/>
                <a:cs typeface="Arial Black"/>
              </a:rPr>
              <a:t>L'esperienza</a:t>
            </a:r>
            <a:r>
              <a:rPr sz="2300" spc="-10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dirty="0">
                <a:solidFill>
                  <a:srgbClr val="2D2929"/>
                </a:solidFill>
                <a:latin typeface="Arial Black"/>
                <a:cs typeface="Arial Black"/>
              </a:rPr>
              <a:t>in</a:t>
            </a:r>
            <a:r>
              <a:rPr sz="2300" spc="-14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2D2929"/>
                </a:solidFill>
                <a:latin typeface="Arial Black"/>
                <a:cs typeface="Arial Black"/>
              </a:rPr>
              <a:t>Museo</a:t>
            </a:r>
            <a:r>
              <a:rPr sz="2300" dirty="0">
                <a:solidFill>
                  <a:srgbClr val="2D2929"/>
                </a:solidFill>
                <a:latin typeface="Arial Black"/>
                <a:cs typeface="Arial Black"/>
              </a:rPr>
              <a:t>	</a:t>
            </a:r>
            <a:r>
              <a:rPr sz="2300" spc="620" dirty="0">
                <a:solidFill>
                  <a:srgbClr val="2D2929"/>
                </a:solidFill>
                <a:latin typeface="Arial Black"/>
                <a:cs typeface="Arial Black"/>
              </a:rPr>
              <a:t>|</a:t>
            </a:r>
            <a:r>
              <a:rPr sz="2300" spc="-8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20" dirty="0">
                <a:solidFill>
                  <a:srgbClr val="2D2929"/>
                </a:solidFill>
                <a:latin typeface="Arial Black"/>
                <a:cs typeface="Arial Black"/>
              </a:rPr>
              <a:t>Stato</a:t>
            </a:r>
            <a:r>
              <a:rPr sz="2300" spc="-7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2D2929"/>
                </a:solidFill>
                <a:latin typeface="Arial Black"/>
                <a:cs typeface="Arial Black"/>
              </a:rPr>
              <a:t>d'animo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155"/>
              </a:spcBef>
            </a:pPr>
            <a:endParaRPr sz="2300">
              <a:latin typeface="Arial Black"/>
              <a:cs typeface="Arial Black"/>
            </a:endParaRPr>
          </a:p>
          <a:p>
            <a:pPr marL="12700" marR="46355">
              <a:lnSpc>
                <a:spcPct val="114100"/>
              </a:lnSpc>
            </a:pPr>
            <a:r>
              <a:rPr sz="2300" spc="265" dirty="0">
                <a:solidFill>
                  <a:srgbClr val="2D2929"/>
                </a:solidFill>
                <a:latin typeface="Trebuchet MS"/>
                <a:cs typeface="Trebuchet MS"/>
              </a:rPr>
              <a:t>Prendendo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considerazion,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0" dirty="0">
                <a:solidFill>
                  <a:srgbClr val="2D2929"/>
                </a:solidFill>
                <a:latin typeface="Trebuchet MS"/>
                <a:cs typeface="Trebuchet MS"/>
              </a:rPr>
              <a:t>anticipo,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70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questioni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logistiche,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contribuirai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6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creare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60" dirty="0">
                <a:solidFill>
                  <a:srgbClr val="2D2929"/>
                </a:solidFill>
                <a:latin typeface="Trebuchet MS"/>
                <a:cs typeface="Trebuchet MS"/>
              </a:rPr>
              <a:t>un'atmosfera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senza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stress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consentirà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90" dirty="0">
                <a:solidFill>
                  <a:srgbClr val="2D2929"/>
                </a:solidFill>
                <a:latin typeface="Trebuchet MS"/>
                <a:cs typeface="Trebuchet MS"/>
              </a:rPr>
              <a:t>ai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partecipanti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concentrarsi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sull'esperienza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museo.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Inoltre,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puoi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migliorare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ulteriormente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l'esperienza:</a:t>
            </a:r>
            <a:endParaRPr sz="2300">
              <a:latin typeface="Trebuchet MS"/>
              <a:cs typeface="Trebuchet MS"/>
            </a:endParaRPr>
          </a:p>
          <a:p>
            <a:pPr marL="508634" marR="6560820">
              <a:lnSpc>
                <a:spcPct val="114100"/>
              </a:lnSpc>
            </a:pP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dando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tuo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gruppo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0" dirty="0">
                <a:solidFill>
                  <a:srgbClr val="2D2929"/>
                </a:solidFill>
                <a:latin typeface="Trebuchet MS"/>
                <a:cs typeface="Trebuchet MS"/>
              </a:rPr>
              <a:t>tutto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tempo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raggiungere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museo;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parlando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95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30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mentre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ci</a:t>
            </a:r>
            <a:r>
              <a:rPr sz="230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0" dirty="0">
                <a:solidFill>
                  <a:srgbClr val="2D2929"/>
                </a:solidFill>
                <a:latin typeface="Trebuchet MS"/>
                <a:cs typeface="Trebuchet MS"/>
              </a:rPr>
              <a:t>stai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arrivando;</a:t>
            </a:r>
            <a:endParaRPr sz="2300">
              <a:latin typeface="Trebuchet MS"/>
              <a:cs typeface="Trebuchet MS"/>
            </a:endParaRPr>
          </a:p>
          <a:p>
            <a:pPr marL="508634" marR="5080">
              <a:lnSpc>
                <a:spcPct val="114100"/>
              </a:lnSpc>
              <a:spcBef>
                <a:spcPts val="5"/>
              </a:spcBef>
            </a:pPr>
            <a:r>
              <a:rPr sz="2300" spc="260" dirty="0">
                <a:solidFill>
                  <a:srgbClr val="2D2929"/>
                </a:solidFill>
                <a:latin typeface="Trebuchet MS"/>
                <a:cs typeface="Trebuchet MS"/>
              </a:rPr>
              <a:t>Esplorando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25" dirty="0">
                <a:solidFill>
                  <a:srgbClr val="2D2929"/>
                </a:solidFill>
                <a:latin typeface="Trebuchet MS"/>
                <a:cs typeface="Trebuchet MS"/>
              </a:rPr>
              <a:t>lo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spazio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95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una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0" dirty="0">
                <a:solidFill>
                  <a:srgbClr val="2D2929"/>
                </a:solidFill>
                <a:latin typeface="Trebuchet MS"/>
                <a:cs typeface="Trebuchet MS"/>
              </a:rPr>
              <a:t>volta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si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dentro.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54" dirty="0">
                <a:solidFill>
                  <a:srgbClr val="2D2929"/>
                </a:solidFill>
                <a:latin typeface="Trebuchet MS"/>
                <a:cs typeface="Trebuchet MS"/>
              </a:rPr>
              <a:t>Mentre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cammini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70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gallerie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0" dirty="0">
                <a:solidFill>
                  <a:srgbClr val="2D2929"/>
                </a:solidFill>
                <a:latin typeface="Trebuchet MS"/>
                <a:cs typeface="Trebuchet MS"/>
              </a:rPr>
              <a:t>nelle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sale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puoi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parlare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dell'architettura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dello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spazio.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L'obiettivo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sperimentare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l'arte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ma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anche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95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stesso;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ricordando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5" dirty="0">
                <a:solidFill>
                  <a:srgbClr val="2D2929"/>
                </a:solidFill>
                <a:latin typeface="Trebuchet MS"/>
                <a:cs typeface="Trebuchet MS"/>
              </a:rPr>
              <a:t>fatica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arriva!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generale,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due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ore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un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ambiente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museale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95" dirty="0">
                <a:solidFill>
                  <a:srgbClr val="2D2929"/>
                </a:solidFill>
                <a:latin typeface="Trebuchet MS"/>
                <a:cs typeface="Trebuchet MS"/>
              </a:rPr>
              <a:t>sono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limite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endParaRPr sz="2300">
              <a:latin typeface="Trebuchet MS"/>
              <a:cs typeface="Trebuchet MS"/>
            </a:endParaRPr>
          </a:p>
          <a:p>
            <a:pPr marL="508634" marR="258445">
              <a:lnSpc>
                <a:spcPct val="114100"/>
              </a:lnSpc>
            </a:pP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l'attenzione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concentrazione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qualsiasi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visitatore.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Prendi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considerazione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possibilità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0" dirty="0">
                <a:solidFill>
                  <a:srgbClr val="2D2929"/>
                </a:solidFill>
                <a:latin typeface="Trebuchet MS"/>
                <a:cs typeface="Trebuchet MS"/>
              </a:rPr>
              <a:t>fare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60" dirty="0">
                <a:solidFill>
                  <a:srgbClr val="2D2929"/>
                </a:solidFill>
                <a:latin typeface="Trebuchet MS"/>
                <a:cs typeface="Trebuchet MS"/>
              </a:rPr>
              <a:t>pause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ed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esplorare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spazi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non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espositivi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come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5" dirty="0">
                <a:solidFill>
                  <a:srgbClr val="2D2929"/>
                </a:solidFill>
                <a:latin typeface="Trebuchet MS"/>
                <a:cs typeface="Trebuchet MS"/>
              </a:rPr>
              <a:t>caffè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giardini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5" dirty="0">
                <a:solidFill>
                  <a:srgbClr val="2D2929"/>
                </a:solidFill>
                <a:latin typeface="Trebuchet MS"/>
                <a:cs typeface="Trebuchet MS"/>
              </a:rPr>
              <a:t>relax.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Potresti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anche</a:t>
            </a:r>
            <a:endParaRPr sz="2300">
              <a:latin typeface="Trebuchet MS"/>
              <a:cs typeface="Trebuchet MS"/>
            </a:endParaRPr>
          </a:p>
          <a:p>
            <a:pPr marL="508634" marR="5080">
              <a:lnSpc>
                <a:spcPct val="114100"/>
              </a:lnSpc>
            </a:pP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prendere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considerazione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possibilità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programmare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uno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54" dirty="0">
                <a:solidFill>
                  <a:srgbClr val="2D2929"/>
                </a:solidFill>
                <a:latin typeface="Trebuchet MS"/>
                <a:cs typeface="Trebuchet MS"/>
              </a:rPr>
              <a:t>spuntino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un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pasto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0" dirty="0">
                <a:solidFill>
                  <a:srgbClr val="2D2929"/>
                </a:solidFill>
                <a:latin typeface="Trebuchet MS"/>
                <a:cs typeface="Trebuchet MS"/>
              </a:rPr>
              <a:t>tutto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60" dirty="0">
                <a:solidFill>
                  <a:srgbClr val="2D2929"/>
                </a:solidFill>
                <a:latin typeface="Trebuchet MS"/>
                <a:cs typeface="Trebuchet MS"/>
              </a:rPr>
              <a:t>gruppo </a:t>
            </a:r>
            <a:r>
              <a:rPr sz="2300" spc="275" dirty="0">
                <a:solidFill>
                  <a:srgbClr val="2D2929"/>
                </a:solidFill>
                <a:latin typeface="Trebuchet MS"/>
                <a:cs typeface="Trebuchet MS"/>
              </a:rPr>
              <a:t>dopo</a:t>
            </a:r>
            <a:r>
              <a:rPr sz="23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visita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3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museo;</a:t>
            </a:r>
            <a:endParaRPr sz="2300">
              <a:latin typeface="Trebuchet MS"/>
              <a:cs typeface="Trebuchet MS"/>
            </a:endParaRPr>
          </a:p>
          <a:p>
            <a:pPr marL="508634" marR="656590">
              <a:lnSpc>
                <a:spcPct val="114100"/>
              </a:lnSpc>
            </a:pPr>
            <a:r>
              <a:rPr sz="2300" spc="265" dirty="0">
                <a:solidFill>
                  <a:srgbClr val="2D2929"/>
                </a:solidFill>
                <a:latin typeface="Trebuchet MS"/>
                <a:cs typeface="Trebuchet MS"/>
              </a:rPr>
              <a:t>rendendo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leggera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-190" dirty="0">
                <a:solidFill>
                  <a:srgbClr val="2D2929"/>
                </a:solidFill>
                <a:latin typeface="Trebuchet MS"/>
                <a:cs typeface="Trebuchet MS"/>
              </a:rPr>
              <a:t>l’</a:t>
            </a:r>
            <a:r>
              <a:rPr sz="2300" spc="-49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esperienza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ricorrendo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all'umorismo.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Assicurati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bilanciare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tuoi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0" dirty="0">
                <a:solidFill>
                  <a:srgbClr val="2D2929"/>
                </a:solidFill>
                <a:latin typeface="Trebuchet MS"/>
                <a:cs typeface="Trebuchet MS"/>
              </a:rPr>
              <a:t>obiettivi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con </a:t>
            </a:r>
            <a:r>
              <a:rPr sz="2300" spc="254" dirty="0">
                <a:solidFill>
                  <a:srgbClr val="2D2929"/>
                </a:solidFill>
                <a:latin typeface="Trebuchet MS"/>
                <a:cs typeface="Trebuchet MS"/>
              </a:rPr>
              <a:t>l'umore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0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interessi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partecipanti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gruppo!</a:t>
            </a:r>
            <a:endParaRPr sz="2300">
              <a:latin typeface="Trebuchet MS"/>
              <a:cs typeface="Trebuchet MS"/>
            </a:endParaRPr>
          </a:p>
          <a:p>
            <a:pPr marL="508634" marR="1325880">
              <a:lnSpc>
                <a:spcPct val="114100"/>
              </a:lnSpc>
            </a:pP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adattandosi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6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distrazioni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ogni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tipo,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come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agitazione,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interruzioni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mancanza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iniziativa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95" dirty="0">
                <a:solidFill>
                  <a:srgbClr val="2D2929"/>
                </a:solidFill>
                <a:latin typeface="Trebuchet MS"/>
                <a:cs typeface="Trebuchet MS"/>
              </a:rPr>
              <a:t>o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interesse;</a:t>
            </a:r>
            <a:endParaRPr sz="2300">
              <a:latin typeface="Trebuchet MS"/>
              <a:cs typeface="Trebuchet MS"/>
            </a:endParaRPr>
          </a:p>
          <a:p>
            <a:pPr marL="508634" marR="263525">
              <a:lnSpc>
                <a:spcPct val="114100"/>
              </a:lnSpc>
            </a:pPr>
            <a:r>
              <a:rPr sz="2300" spc="250" dirty="0">
                <a:solidFill>
                  <a:srgbClr val="2D2929"/>
                </a:solidFill>
                <a:latin typeface="Trebuchet MS"/>
                <a:cs typeface="Trebuchet MS"/>
              </a:rPr>
              <a:t>continuando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6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0" dirty="0">
                <a:solidFill>
                  <a:srgbClr val="2D2929"/>
                </a:solidFill>
                <a:latin typeface="Trebuchet MS"/>
                <a:cs typeface="Trebuchet MS"/>
              </a:rPr>
              <a:t>riflettere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sull'esperienza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5" dirty="0">
                <a:solidFill>
                  <a:srgbClr val="2D2929"/>
                </a:solidFill>
                <a:latin typeface="Trebuchet MS"/>
                <a:cs typeface="Trebuchet MS"/>
              </a:rPr>
              <a:t>dopo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80" dirty="0">
                <a:solidFill>
                  <a:srgbClr val="2D2929"/>
                </a:solidFill>
                <a:latin typeface="Trebuchet MS"/>
                <a:cs typeface="Trebuchet MS"/>
              </a:rPr>
              <a:t>programma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condividendo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70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esperienze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ascoltando </a:t>
            </a:r>
            <a:r>
              <a:rPr sz="2300" spc="110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95" dirty="0">
                <a:solidFill>
                  <a:srgbClr val="2D2929"/>
                </a:solidFill>
                <a:latin typeface="Trebuchet MS"/>
                <a:cs typeface="Trebuchet MS"/>
              </a:rPr>
              <a:t>altri.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Puoi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legare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visita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6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ulteriori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50" dirty="0">
                <a:solidFill>
                  <a:srgbClr val="2D2929"/>
                </a:solidFill>
                <a:latin typeface="Trebuchet MS"/>
                <a:cs typeface="Trebuchet MS"/>
              </a:rPr>
              <a:t>discussioni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progetti.</a:t>
            </a:r>
            <a:endParaRPr sz="2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33319" y="640978"/>
            <a:ext cx="8021320" cy="771525"/>
          </a:xfrm>
          <a:custGeom>
            <a:avLst/>
            <a:gdLst/>
            <a:ahLst/>
            <a:cxnLst/>
            <a:rect l="l" t="t" r="r" b="b"/>
            <a:pathLst>
              <a:path w="8021319" h="771525">
                <a:moveTo>
                  <a:pt x="180990" y="0"/>
                </a:moveTo>
                <a:lnTo>
                  <a:pt x="7840303" y="0"/>
                </a:lnTo>
                <a:lnTo>
                  <a:pt x="7888412" y="6464"/>
                </a:lnTo>
                <a:lnTo>
                  <a:pt x="7931641" y="24706"/>
                </a:lnTo>
                <a:lnTo>
                  <a:pt x="7968266" y="53003"/>
                </a:lnTo>
                <a:lnTo>
                  <a:pt x="7996562" y="89628"/>
                </a:lnTo>
                <a:lnTo>
                  <a:pt x="8014805" y="132856"/>
                </a:lnTo>
                <a:lnTo>
                  <a:pt x="8021269" y="180964"/>
                </a:lnTo>
                <a:lnTo>
                  <a:pt x="8021269" y="594430"/>
                </a:lnTo>
                <a:lnTo>
                  <a:pt x="8014805" y="642538"/>
                </a:lnTo>
                <a:lnTo>
                  <a:pt x="7996562" y="685766"/>
                </a:lnTo>
                <a:lnTo>
                  <a:pt x="7968266" y="722391"/>
                </a:lnTo>
                <a:lnTo>
                  <a:pt x="7931641" y="750688"/>
                </a:lnTo>
                <a:lnTo>
                  <a:pt x="7888412" y="768930"/>
                </a:lnTo>
                <a:lnTo>
                  <a:pt x="7869105" y="771524"/>
                </a:lnTo>
              </a:path>
              <a:path w="8021319" h="771525">
                <a:moveTo>
                  <a:pt x="202" y="595941"/>
                </a:moveTo>
                <a:lnTo>
                  <a:pt x="0" y="594430"/>
                </a:lnTo>
                <a:lnTo>
                  <a:pt x="0" y="180964"/>
                </a:lnTo>
                <a:lnTo>
                  <a:pt x="1077" y="172948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8836" y="841067"/>
            <a:ext cx="16553180" cy="853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7190" algn="ctr">
              <a:lnSpc>
                <a:spcPct val="100000"/>
              </a:lnSpc>
              <a:spcBef>
                <a:spcPts val="100"/>
              </a:spcBef>
            </a:pPr>
            <a:r>
              <a:rPr sz="2300" spc="-30" dirty="0">
                <a:solidFill>
                  <a:srgbClr val="2D2929"/>
                </a:solidFill>
                <a:latin typeface="Arial Black"/>
                <a:cs typeface="Arial Black"/>
              </a:rPr>
              <a:t>Durante</a:t>
            </a:r>
            <a:r>
              <a:rPr sz="2300" spc="-14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80" dirty="0">
                <a:solidFill>
                  <a:srgbClr val="2D2929"/>
                </a:solidFill>
                <a:latin typeface="Arial Black"/>
                <a:cs typeface="Arial Black"/>
              </a:rPr>
              <a:t>la</a:t>
            </a:r>
            <a:r>
              <a:rPr sz="2300" spc="-11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80" dirty="0">
                <a:solidFill>
                  <a:srgbClr val="2D2929"/>
                </a:solidFill>
                <a:latin typeface="Arial Black"/>
                <a:cs typeface="Arial Black"/>
              </a:rPr>
              <a:t>visita</a:t>
            </a:r>
            <a:r>
              <a:rPr sz="2300" spc="-11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dirty="0">
                <a:solidFill>
                  <a:srgbClr val="2D2929"/>
                </a:solidFill>
                <a:latin typeface="Arial Black"/>
                <a:cs typeface="Arial Black"/>
              </a:rPr>
              <a:t>in</a:t>
            </a:r>
            <a:r>
              <a:rPr sz="2300" spc="-12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2D2929"/>
                </a:solidFill>
                <a:latin typeface="Arial Black"/>
                <a:cs typeface="Arial Black"/>
              </a:rPr>
              <a:t>Museo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155"/>
              </a:spcBef>
            </a:pPr>
            <a:endParaRPr sz="2300">
              <a:latin typeface="Arial Black"/>
              <a:cs typeface="Arial Black"/>
            </a:endParaRPr>
          </a:p>
          <a:p>
            <a:pPr marL="12700" marR="178435">
              <a:lnSpc>
                <a:spcPct val="114100"/>
              </a:lnSpc>
            </a:pP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Ricorda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ruolo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degli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operatori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museali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personale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medico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importante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5" dirty="0">
                <a:solidFill>
                  <a:srgbClr val="2D2929"/>
                </a:solidFill>
                <a:latin typeface="Trebuchet MS"/>
                <a:cs typeface="Trebuchet MS"/>
              </a:rPr>
              <a:t>buona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riuscita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dell'esperienza.</a:t>
            </a:r>
            <a:endParaRPr sz="2300">
              <a:latin typeface="Trebuchet MS"/>
              <a:cs typeface="Trebuchet MS"/>
            </a:endParaRPr>
          </a:p>
          <a:p>
            <a:pPr marL="12700" marR="1001394">
              <a:lnSpc>
                <a:spcPct val="114100"/>
              </a:lnSpc>
            </a:pP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Segui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visita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attenzione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intervieni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suggerire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aspetti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ti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85" dirty="0">
                <a:solidFill>
                  <a:srgbClr val="2D2929"/>
                </a:solidFill>
                <a:latin typeface="Trebuchet MS"/>
                <a:cs typeface="Trebuchet MS"/>
              </a:rPr>
              <a:t>sembrano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importanti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55" dirty="0">
                <a:solidFill>
                  <a:srgbClr val="2D2929"/>
                </a:solidFill>
                <a:latin typeface="Trebuchet MS"/>
                <a:cs typeface="Trebuchet MS"/>
              </a:rPr>
              <a:t>la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stimolazione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gruppo.</a:t>
            </a:r>
            <a:endParaRPr sz="2300">
              <a:latin typeface="Trebuchet MS"/>
              <a:cs typeface="Trebuchet MS"/>
            </a:endParaRPr>
          </a:p>
          <a:p>
            <a:pPr marL="12700" marR="341630">
              <a:lnSpc>
                <a:spcPct val="114100"/>
              </a:lnSpc>
              <a:spcBef>
                <a:spcPts val="5"/>
              </a:spcBef>
            </a:pP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Sostieni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individualmente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70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65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-170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300" spc="-49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pazienti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caregiver)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possono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distrarsi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80" dirty="0">
                <a:solidFill>
                  <a:srgbClr val="2D2929"/>
                </a:solidFill>
                <a:latin typeface="Trebuchet MS"/>
                <a:cs typeface="Trebuchet MS"/>
              </a:rPr>
              <a:t>hanno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reazioni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soggettive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-170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300" spc="-49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cioè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non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condivise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gruppo)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davanti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25" dirty="0">
                <a:solidFill>
                  <a:srgbClr val="2D2929"/>
                </a:solidFill>
                <a:latin typeface="Trebuchet MS"/>
                <a:cs typeface="Trebuchet MS"/>
              </a:rPr>
              <a:t>alle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opere.</a:t>
            </a:r>
            <a:endParaRPr sz="2300">
              <a:latin typeface="Trebuchet MS"/>
              <a:cs typeface="Trebuchet MS"/>
            </a:endParaRPr>
          </a:p>
          <a:p>
            <a:pPr marL="12700" marR="596265">
              <a:lnSpc>
                <a:spcPct val="114100"/>
              </a:lnSpc>
            </a:pPr>
            <a:r>
              <a:rPr sz="2300" spc="5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tuo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ruolo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importante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anche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nella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gestione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caregiver,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spiega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qual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ruolo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0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viene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richiesto,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invitali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ad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essere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partecipi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senza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però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sovrastare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famigliare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pretendere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risposte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immediate</a:t>
            </a:r>
            <a:r>
              <a:rPr sz="23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e,</a:t>
            </a:r>
            <a:r>
              <a:rPr sz="23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6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3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300" spc="3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personale</a:t>
            </a:r>
            <a:r>
              <a:rPr sz="23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giudizio,</a:t>
            </a:r>
            <a:r>
              <a:rPr sz="2300" spc="30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scontate.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Sostieni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gruppo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nell'attività</a:t>
            </a:r>
            <a:r>
              <a:rPr sz="230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laboratoriale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5" dirty="0">
                <a:solidFill>
                  <a:srgbClr val="2D2929"/>
                </a:solidFill>
                <a:latin typeface="Trebuchet MS"/>
                <a:cs typeface="Trebuchet MS"/>
              </a:rPr>
              <a:t>supportando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05" dirty="0">
                <a:solidFill>
                  <a:srgbClr val="2D2929"/>
                </a:solidFill>
                <a:latin typeface="Trebuchet MS"/>
                <a:cs typeface="Trebuchet MS"/>
              </a:rPr>
              <a:t>tutti</a:t>
            </a:r>
            <a:r>
              <a:rPr sz="230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nella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manipolazione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creazione.</a:t>
            </a:r>
            <a:endParaRPr sz="2300">
              <a:latin typeface="Trebuchet MS"/>
              <a:cs typeface="Trebuchet MS"/>
            </a:endParaRPr>
          </a:p>
          <a:p>
            <a:pPr marL="12700" marR="569595">
              <a:lnSpc>
                <a:spcPct val="114100"/>
              </a:lnSpc>
            </a:pP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Ricorda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0" dirty="0">
                <a:solidFill>
                  <a:srgbClr val="2D2929"/>
                </a:solidFill>
                <a:latin typeface="Trebuchet MS"/>
                <a:cs typeface="Trebuchet MS"/>
              </a:rPr>
              <a:t>l'attività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si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rivolge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5" dirty="0">
                <a:solidFill>
                  <a:srgbClr val="2D2929"/>
                </a:solidFill>
                <a:latin typeface="Trebuchet MS"/>
                <a:cs typeface="Trebuchet MS"/>
              </a:rPr>
              <a:t>principalmente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25" dirty="0">
                <a:solidFill>
                  <a:srgbClr val="2D2929"/>
                </a:solidFill>
                <a:latin typeface="Trebuchet MS"/>
                <a:cs typeface="Trebuchet MS"/>
              </a:rPr>
              <a:t>alle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65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Alzheimer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90" dirty="0">
                <a:solidFill>
                  <a:srgbClr val="2D2929"/>
                </a:solidFill>
                <a:latin typeface="Trebuchet MS"/>
                <a:cs typeface="Trebuchet MS"/>
              </a:rPr>
              <a:t>ai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caregiver.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Se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hai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curiosità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sulle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opere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sulle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30" dirty="0">
                <a:solidFill>
                  <a:srgbClr val="2D2929"/>
                </a:solidFill>
                <a:latin typeface="Trebuchet MS"/>
                <a:cs typeface="Trebuchet MS"/>
              </a:rPr>
              <a:t>attività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95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puoi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chiedere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informazioni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termine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00" dirty="0">
                <a:solidFill>
                  <a:srgbClr val="2D2929"/>
                </a:solidFill>
                <a:latin typeface="Trebuchet MS"/>
                <a:cs typeface="Trebuchet MS"/>
              </a:rPr>
              <a:t>attività.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300" spc="90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fine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0" dirty="0">
                <a:solidFill>
                  <a:srgbClr val="2D2929"/>
                </a:solidFill>
                <a:latin typeface="Trebuchet MS"/>
                <a:cs typeface="Trebuchet MS"/>
              </a:rPr>
              <a:t>facilitare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8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relazione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95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ti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invitiamo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6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selezionare,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nella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0" dirty="0">
                <a:solidFill>
                  <a:srgbClr val="2D2929"/>
                </a:solidFill>
                <a:latin typeface="Trebuchet MS"/>
                <a:cs typeface="Trebuchet MS"/>
              </a:rPr>
              <a:t>tua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struttura</a:t>
            </a:r>
            <a:r>
              <a:rPr sz="2300" spc="31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10" dirty="0">
                <a:solidFill>
                  <a:srgbClr val="2D2929"/>
                </a:solidFill>
                <a:latin typeface="Trebuchet MS"/>
                <a:cs typeface="Trebuchet MS"/>
              </a:rPr>
              <a:t>un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coordinatore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80" dirty="0">
                <a:solidFill>
                  <a:srgbClr val="2D2929"/>
                </a:solidFill>
                <a:latin typeface="Trebuchet MS"/>
                <a:cs typeface="Trebuchet MS"/>
              </a:rPr>
              <a:t>programma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cioè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0" dirty="0">
                <a:solidFill>
                  <a:srgbClr val="2D2929"/>
                </a:solidFill>
                <a:latin typeface="Trebuchet MS"/>
                <a:cs typeface="Trebuchet MS"/>
              </a:rPr>
              <a:t>una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65" dirty="0">
                <a:solidFill>
                  <a:srgbClr val="2D2929"/>
                </a:solidFill>
                <a:latin typeface="Trebuchet MS"/>
                <a:cs typeface="Trebuchet MS"/>
              </a:rPr>
              <a:t>persona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85" dirty="0">
                <a:solidFill>
                  <a:srgbClr val="2D2929"/>
                </a:solidFill>
                <a:latin typeface="Trebuchet MS"/>
                <a:cs typeface="Trebuchet MS"/>
              </a:rPr>
              <a:t>possa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35" dirty="0">
                <a:solidFill>
                  <a:srgbClr val="2D2929"/>
                </a:solidFill>
                <a:latin typeface="Trebuchet MS"/>
                <a:cs typeface="Trebuchet MS"/>
              </a:rPr>
              <a:t>coordinare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50" dirty="0">
                <a:solidFill>
                  <a:srgbClr val="2D2929"/>
                </a:solidFill>
                <a:latin typeface="Trebuchet MS"/>
                <a:cs typeface="Trebuchet MS"/>
              </a:rPr>
              <a:t>supervisionare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80" dirty="0">
                <a:solidFill>
                  <a:srgbClr val="2D2929"/>
                </a:solidFill>
                <a:latin typeface="Trebuchet MS"/>
                <a:cs typeface="Trebuchet MS"/>
              </a:rPr>
              <a:t>programma</a:t>
            </a:r>
            <a:r>
              <a:rPr sz="230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-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endParaRPr sz="2300">
              <a:latin typeface="Trebuchet MS"/>
              <a:cs typeface="Trebuchet MS"/>
            </a:endParaRPr>
          </a:p>
          <a:p>
            <a:pPr marL="12700" marR="5080">
              <a:lnSpc>
                <a:spcPct val="114100"/>
              </a:lnSpc>
            </a:pP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85" dirty="0">
                <a:solidFill>
                  <a:srgbClr val="2D2929"/>
                </a:solidFill>
                <a:latin typeface="Trebuchet MS"/>
                <a:cs typeface="Trebuchet MS"/>
              </a:rPr>
              <a:t>possa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fungere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85" dirty="0">
                <a:solidFill>
                  <a:srgbClr val="2D2929"/>
                </a:solidFill>
                <a:latin typeface="Trebuchet MS"/>
                <a:cs typeface="Trebuchet MS"/>
              </a:rPr>
              <a:t>da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70" dirty="0">
                <a:solidFill>
                  <a:srgbClr val="2D2929"/>
                </a:solidFill>
                <a:latin typeface="Trebuchet MS"/>
                <a:cs typeface="Trebuchet MS"/>
              </a:rPr>
              <a:t>referente.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0" dirty="0">
                <a:solidFill>
                  <a:srgbClr val="2D2929"/>
                </a:solidFill>
                <a:latin typeface="Trebuchet MS"/>
                <a:cs typeface="Trebuchet MS"/>
              </a:rPr>
              <a:t>Tieni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presente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9" dirty="0">
                <a:solidFill>
                  <a:srgbClr val="2D2929"/>
                </a:solidFill>
                <a:latin typeface="Trebuchet MS"/>
                <a:cs typeface="Trebuchet MS"/>
              </a:rPr>
              <a:t>ruolo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eventuale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personale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aggiuntivo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5" dirty="0">
                <a:solidFill>
                  <a:srgbClr val="2D2929"/>
                </a:solidFill>
                <a:latin typeface="Trebuchet MS"/>
                <a:cs typeface="Trebuchet MS"/>
              </a:rPr>
              <a:t>volontari </a:t>
            </a:r>
            <a:r>
              <a:rPr sz="2300" spc="175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possono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aiutare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6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sostenere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70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esperienze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55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partecipanti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70" dirty="0">
                <a:solidFill>
                  <a:srgbClr val="2D2929"/>
                </a:solidFill>
                <a:latin typeface="Trebuchet MS"/>
                <a:cs typeface="Trebuchet MS"/>
              </a:rPr>
              <a:t>dando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4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un'attenzione</a:t>
            </a:r>
            <a:endParaRPr sz="2300">
              <a:latin typeface="Trebuchet MS"/>
              <a:cs typeface="Trebuchet MS"/>
            </a:endParaRPr>
          </a:p>
          <a:p>
            <a:pPr marL="12700" marR="274320">
              <a:lnSpc>
                <a:spcPct val="114100"/>
              </a:lnSpc>
            </a:pPr>
            <a:r>
              <a:rPr sz="2300" spc="180" dirty="0">
                <a:solidFill>
                  <a:srgbClr val="2D2929"/>
                </a:solidFill>
                <a:latin typeface="Trebuchet MS"/>
                <a:cs typeface="Trebuchet MS"/>
              </a:rPr>
              <a:t>individualizzata.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Questi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possono </a:t>
            </a:r>
            <a:r>
              <a:rPr sz="2300" spc="220" dirty="0">
                <a:solidFill>
                  <a:srgbClr val="2D2929"/>
                </a:solidFill>
                <a:latin typeface="Trebuchet MS"/>
                <a:cs typeface="Trebuchet MS"/>
              </a:rPr>
              <a:t>anche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essere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45" dirty="0">
                <a:solidFill>
                  <a:srgbClr val="2D2929"/>
                </a:solidFill>
                <a:latin typeface="Trebuchet MS"/>
                <a:cs typeface="Trebuchet MS"/>
              </a:rPr>
              <a:t>grande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90" dirty="0">
                <a:solidFill>
                  <a:srgbClr val="2D2929"/>
                </a:solidFill>
                <a:latin typeface="Trebuchet MS"/>
                <a:cs typeface="Trebuchet MS"/>
              </a:rPr>
              <a:t>aiuto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0" dirty="0">
                <a:solidFill>
                  <a:srgbClr val="2D2929"/>
                </a:solidFill>
                <a:latin typeface="Trebuchet MS"/>
                <a:cs typeface="Trebuchet MS"/>
              </a:rPr>
              <a:t>nelle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65" dirty="0">
                <a:solidFill>
                  <a:srgbClr val="2D2929"/>
                </a:solidFill>
                <a:latin typeface="Trebuchet MS"/>
                <a:cs typeface="Trebuchet MS"/>
              </a:rPr>
              <a:t>fasi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14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00" dirty="0">
                <a:solidFill>
                  <a:srgbClr val="2D2929"/>
                </a:solidFill>
                <a:latin typeface="Trebuchet MS"/>
                <a:cs typeface="Trebuchet MS"/>
              </a:rPr>
              <a:t>pianificazione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14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300" spc="3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225" dirty="0">
                <a:solidFill>
                  <a:srgbClr val="2D2929"/>
                </a:solidFill>
                <a:latin typeface="Trebuchet MS"/>
                <a:cs typeface="Trebuchet MS"/>
              </a:rPr>
              <a:t>durante</a:t>
            </a:r>
            <a:r>
              <a:rPr sz="230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300" spc="45" dirty="0">
                <a:solidFill>
                  <a:srgbClr val="2D2929"/>
                </a:solidFill>
                <a:latin typeface="Trebuchet MS"/>
                <a:cs typeface="Trebuchet MS"/>
              </a:rPr>
              <a:t>le </a:t>
            </a:r>
            <a:r>
              <a:rPr sz="2300" spc="120" dirty="0">
                <a:solidFill>
                  <a:srgbClr val="2D2929"/>
                </a:solidFill>
                <a:latin typeface="Trebuchet MS"/>
                <a:cs typeface="Trebuchet MS"/>
              </a:rPr>
              <a:t>visite.</a:t>
            </a:r>
            <a:endParaRPr sz="2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814742" y="3458744"/>
            <a:ext cx="4658515" cy="33695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900" spc="105" dirty="0"/>
              <a:t>LINE</a:t>
            </a:r>
            <a:r>
              <a:rPr sz="10900" spc="-440" dirty="0"/>
              <a:t>E</a:t>
            </a:r>
            <a:r>
              <a:rPr sz="10900" spc="-340" dirty="0"/>
              <a:t> </a:t>
            </a:r>
            <a:r>
              <a:rPr sz="10900" spc="95" dirty="0"/>
              <a:t>GUID</a:t>
            </a:r>
            <a:r>
              <a:rPr sz="10900" spc="-450" dirty="0"/>
              <a:t>A</a:t>
            </a:r>
            <a:endParaRPr sz="10900" dirty="0"/>
          </a:p>
        </p:txBody>
      </p:sp>
      <p:sp>
        <p:nvSpPr>
          <p:cNvPr id="3" name="object 3"/>
          <p:cNvSpPr txBox="1"/>
          <p:nvPr/>
        </p:nvSpPr>
        <p:spPr>
          <a:xfrm>
            <a:off x="4731780" y="8039100"/>
            <a:ext cx="8824438" cy="1009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45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Per</a:t>
            </a:r>
            <a:r>
              <a:rPr sz="6450" b="1" spc="-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6450" b="1" spc="11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educatori</a:t>
            </a:r>
            <a:r>
              <a:rPr sz="6450" b="1" spc="-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6450" b="1" spc="6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museali</a:t>
            </a:r>
            <a:endParaRPr sz="6450" dirty="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6669" y="1028699"/>
            <a:ext cx="12395200" cy="6350"/>
          </a:xfrm>
          <a:custGeom>
            <a:avLst/>
            <a:gdLst/>
            <a:ahLst/>
            <a:cxnLst/>
            <a:rect l="l" t="t" r="r" b="b"/>
            <a:pathLst>
              <a:path w="12395200" h="6350">
                <a:moveTo>
                  <a:pt x="0" y="0"/>
                </a:moveTo>
                <a:lnTo>
                  <a:pt x="12348218" y="0"/>
                </a:lnTo>
                <a:lnTo>
                  <a:pt x="12394715" y="6244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66962" y="1132063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40" h="47625">
                <a:moveTo>
                  <a:pt x="0" y="0"/>
                </a:moveTo>
                <a:lnTo>
                  <a:pt x="12440" y="29494"/>
                </a:lnTo>
                <a:lnTo>
                  <a:pt x="14843" y="47389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67632" y="1653638"/>
            <a:ext cx="14604" cy="46355"/>
          </a:xfrm>
          <a:custGeom>
            <a:avLst/>
            <a:gdLst/>
            <a:ahLst/>
            <a:cxnLst/>
            <a:rect l="l" t="t" r="r" b="b"/>
            <a:pathLst>
              <a:path w="14605" h="46355">
                <a:moveTo>
                  <a:pt x="14173" y="0"/>
                </a:moveTo>
                <a:lnTo>
                  <a:pt x="11770" y="17894"/>
                </a:lnTo>
                <a:lnTo>
                  <a:pt x="0" y="45799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35916" y="1799375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69">
                <a:moveTo>
                  <a:pt x="6324" y="0"/>
                </a:moveTo>
                <a:lnTo>
                  <a:pt x="0" y="849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75703" y="1028699"/>
            <a:ext cx="180975" cy="751205"/>
          </a:xfrm>
          <a:custGeom>
            <a:avLst/>
            <a:gdLst/>
            <a:ahLst/>
            <a:cxnLst/>
            <a:rect l="l" t="t" r="r" b="b"/>
            <a:pathLst>
              <a:path w="180975" h="751205">
                <a:moveTo>
                  <a:pt x="89629" y="750984"/>
                </a:moveTo>
                <a:lnTo>
                  <a:pt x="53003" y="722688"/>
                </a:lnTo>
                <a:lnTo>
                  <a:pt x="24707" y="686062"/>
                </a:lnTo>
                <a:lnTo>
                  <a:pt x="6464" y="642833"/>
                </a:lnTo>
                <a:lnTo>
                  <a:pt x="0" y="594725"/>
                </a:lnTo>
                <a:lnTo>
                  <a:pt x="0" y="180966"/>
                </a:lnTo>
                <a:lnTo>
                  <a:pt x="6464" y="132858"/>
                </a:lnTo>
                <a:lnTo>
                  <a:pt x="24707" y="89629"/>
                </a:lnTo>
                <a:lnTo>
                  <a:pt x="53003" y="53003"/>
                </a:lnTo>
                <a:lnTo>
                  <a:pt x="89629" y="24707"/>
                </a:lnTo>
                <a:lnTo>
                  <a:pt x="132858" y="6464"/>
                </a:lnTo>
                <a:lnTo>
                  <a:pt x="180966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00597" y="1228788"/>
            <a:ext cx="1126045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14" dirty="0">
                <a:solidFill>
                  <a:srgbClr val="2D2929"/>
                </a:solidFill>
                <a:latin typeface="Arial Black"/>
                <a:cs typeface="Arial Black"/>
              </a:rPr>
              <a:t>Linee</a:t>
            </a:r>
            <a:r>
              <a:rPr sz="2300" spc="-9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85" dirty="0">
                <a:solidFill>
                  <a:srgbClr val="2D2929"/>
                </a:solidFill>
                <a:latin typeface="Arial Black"/>
                <a:cs typeface="Arial Black"/>
              </a:rPr>
              <a:t>guida</a:t>
            </a:r>
            <a:r>
              <a:rPr sz="2300" spc="-11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45" dirty="0">
                <a:solidFill>
                  <a:srgbClr val="2D2929"/>
                </a:solidFill>
                <a:latin typeface="Arial Black"/>
                <a:cs typeface="Arial Black"/>
              </a:rPr>
              <a:t>per</a:t>
            </a:r>
            <a:r>
              <a:rPr sz="2300" spc="-10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80" dirty="0">
                <a:solidFill>
                  <a:srgbClr val="2D2929"/>
                </a:solidFill>
                <a:latin typeface="Arial Black"/>
                <a:cs typeface="Arial Black"/>
              </a:rPr>
              <a:t>la</a:t>
            </a:r>
            <a:r>
              <a:rPr sz="2300" spc="-10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30" dirty="0">
                <a:solidFill>
                  <a:srgbClr val="2D2929"/>
                </a:solidFill>
                <a:latin typeface="Arial Black"/>
                <a:cs typeface="Arial Black"/>
              </a:rPr>
              <a:t>raccolta</a:t>
            </a:r>
            <a:r>
              <a:rPr sz="2300" spc="-9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35" dirty="0">
                <a:solidFill>
                  <a:srgbClr val="2D2929"/>
                </a:solidFill>
                <a:latin typeface="Arial Black"/>
                <a:cs typeface="Arial Black"/>
              </a:rPr>
              <a:t>informazioni</a:t>
            </a:r>
            <a:r>
              <a:rPr sz="2300" spc="-9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dirty="0">
                <a:solidFill>
                  <a:srgbClr val="2D2929"/>
                </a:solidFill>
                <a:latin typeface="Arial Black"/>
                <a:cs typeface="Arial Black"/>
              </a:rPr>
              <a:t>in</a:t>
            </a:r>
            <a:r>
              <a:rPr sz="2300" spc="-9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35" dirty="0">
                <a:solidFill>
                  <a:srgbClr val="2D2929"/>
                </a:solidFill>
                <a:latin typeface="Arial Black"/>
                <a:cs typeface="Arial Black"/>
              </a:rPr>
              <a:t>fase</a:t>
            </a:r>
            <a:r>
              <a:rPr sz="2300" spc="-9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20" dirty="0">
                <a:solidFill>
                  <a:srgbClr val="2D2929"/>
                </a:solidFill>
                <a:latin typeface="Arial Black"/>
                <a:cs typeface="Arial Black"/>
              </a:rPr>
              <a:t>di</a:t>
            </a:r>
            <a:r>
              <a:rPr sz="2300" spc="-9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60" dirty="0">
                <a:solidFill>
                  <a:srgbClr val="2D2929"/>
                </a:solidFill>
                <a:latin typeface="Arial Black"/>
                <a:cs typeface="Arial Black"/>
              </a:rPr>
              <a:t>prenotazione</a:t>
            </a:r>
            <a:r>
              <a:rPr sz="2300" spc="-9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85" dirty="0">
                <a:solidFill>
                  <a:srgbClr val="2D2929"/>
                </a:solidFill>
                <a:latin typeface="Arial Black"/>
                <a:cs typeface="Arial Black"/>
              </a:rPr>
              <a:t>delle</a:t>
            </a:r>
            <a:r>
              <a:rPr sz="2300" spc="-10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2D2929"/>
                </a:solidFill>
                <a:latin typeface="Arial Black"/>
                <a:cs typeface="Arial Black"/>
              </a:rPr>
              <a:t>visite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183" y="2836941"/>
            <a:ext cx="16649700" cy="195770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Il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14" dirty="0">
                <a:solidFill>
                  <a:srgbClr val="2D2929"/>
                </a:solidFill>
                <a:latin typeface="Verdana"/>
                <a:cs typeface="Verdana"/>
              </a:rPr>
              <a:t>primo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2D2929"/>
                </a:solidFill>
                <a:latin typeface="Verdana"/>
                <a:cs typeface="Verdana"/>
              </a:rPr>
              <a:t>contatto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2D2929"/>
                </a:solidFill>
                <a:latin typeface="Verdana"/>
                <a:cs typeface="Verdana"/>
              </a:rPr>
              <a:t>telefonico,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o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0" dirty="0">
                <a:solidFill>
                  <a:srgbClr val="2D2929"/>
                </a:solidFill>
                <a:latin typeface="Verdana"/>
                <a:cs typeface="Verdana"/>
              </a:rPr>
              <a:t>meglio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2D2929"/>
                </a:solidFill>
                <a:latin typeface="Verdana"/>
                <a:cs typeface="Verdana"/>
              </a:rPr>
              <a:t>ancora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25" dirty="0">
                <a:solidFill>
                  <a:srgbClr val="2D2929"/>
                </a:solidFill>
                <a:latin typeface="Verdana"/>
                <a:cs typeface="Verdana"/>
              </a:rPr>
              <a:t>incontro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0" dirty="0">
                <a:solidFill>
                  <a:srgbClr val="2D2929"/>
                </a:solidFill>
                <a:latin typeface="Verdana"/>
                <a:cs typeface="Verdana"/>
              </a:rPr>
              <a:t>diretto,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85" dirty="0">
                <a:solidFill>
                  <a:srgbClr val="2D2929"/>
                </a:solidFill>
                <a:latin typeface="Verdana"/>
                <a:cs typeface="Verdana"/>
              </a:rPr>
              <a:t>con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5" dirty="0">
                <a:solidFill>
                  <a:srgbClr val="2D2929"/>
                </a:solidFill>
                <a:latin typeface="Verdana"/>
                <a:cs typeface="Verdana"/>
              </a:rPr>
              <a:t>medici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-40" dirty="0">
                <a:solidFill>
                  <a:srgbClr val="2D2929"/>
                </a:solidFill>
                <a:latin typeface="Verdana"/>
                <a:cs typeface="Verdana"/>
              </a:rPr>
              <a:t>e/</a:t>
            </a:r>
            <a:r>
              <a:rPr sz="2150" spc="-57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o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30" dirty="0">
                <a:solidFill>
                  <a:srgbClr val="2D2929"/>
                </a:solidFill>
                <a:latin typeface="Verdana"/>
                <a:cs typeface="Verdana"/>
              </a:rPr>
              <a:t>operatori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70" dirty="0">
                <a:solidFill>
                  <a:srgbClr val="2D2929"/>
                </a:solidFill>
                <a:latin typeface="Verdana"/>
                <a:cs typeface="Verdana"/>
              </a:rPr>
              <a:t>socio-</a:t>
            </a:r>
            <a:r>
              <a:rPr sz="2150" spc="-57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0" dirty="0">
                <a:solidFill>
                  <a:srgbClr val="2D2929"/>
                </a:solidFill>
                <a:latin typeface="Verdana"/>
                <a:cs typeface="Verdana"/>
              </a:rPr>
              <a:t>sanitari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35" dirty="0">
                <a:solidFill>
                  <a:srgbClr val="2D2929"/>
                </a:solidFill>
                <a:latin typeface="Verdana"/>
                <a:cs typeface="Verdana"/>
              </a:rPr>
              <a:t>che</a:t>
            </a:r>
            <a:endParaRPr sz="2150">
              <a:latin typeface="Verdana"/>
              <a:cs typeface="Verdana"/>
            </a:endParaRPr>
          </a:p>
          <a:p>
            <a:pPr marL="12700" marR="5080">
              <a:lnSpc>
                <a:spcPct val="117900"/>
              </a:lnSpc>
            </a:pPr>
            <a:r>
              <a:rPr sz="2150" spc="135" dirty="0">
                <a:solidFill>
                  <a:srgbClr val="2D2929"/>
                </a:solidFill>
                <a:latin typeface="Verdana"/>
                <a:cs typeface="Verdana"/>
              </a:rPr>
              <a:t>intendono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80" dirty="0">
                <a:solidFill>
                  <a:srgbClr val="2D2929"/>
                </a:solidFill>
                <a:latin typeface="Verdana"/>
                <a:cs typeface="Verdana"/>
              </a:rPr>
              <a:t>visitare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50" dirty="0">
                <a:solidFill>
                  <a:srgbClr val="2D2929"/>
                </a:solidFill>
                <a:latin typeface="Verdana"/>
                <a:cs typeface="Verdana"/>
              </a:rPr>
              <a:t>il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40" dirty="0">
                <a:solidFill>
                  <a:srgbClr val="2D2929"/>
                </a:solidFill>
                <a:latin typeface="Verdana"/>
                <a:cs typeface="Verdana"/>
              </a:rPr>
              <a:t>Museo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è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Verdana"/>
                <a:cs typeface="Verdana"/>
              </a:rPr>
              <a:t>fondamentale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85" dirty="0">
                <a:solidFill>
                  <a:srgbClr val="2D2929"/>
                </a:solidFill>
                <a:latin typeface="Verdana"/>
                <a:cs typeface="Verdana"/>
              </a:rPr>
              <a:t>per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0" dirty="0">
                <a:solidFill>
                  <a:srgbClr val="2D2929"/>
                </a:solidFill>
                <a:latin typeface="Verdana"/>
                <a:cs typeface="Verdana"/>
              </a:rPr>
              <a:t>mettere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le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14" dirty="0">
                <a:solidFill>
                  <a:srgbClr val="2D2929"/>
                </a:solidFill>
                <a:latin typeface="Verdana"/>
                <a:cs typeface="Verdana"/>
              </a:rPr>
              <a:t>persone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a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10" dirty="0">
                <a:solidFill>
                  <a:srgbClr val="2D2929"/>
                </a:solidFill>
                <a:latin typeface="Verdana"/>
                <a:cs typeface="Verdana"/>
              </a:rPr>
              <a:t>conoscenza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65" dirty="0">
                <a:solidFill>
                  <a:srgbClr val="2D2929"/>
                </a:solidFill>
                <a:latin typeface="Verdana"/>
                <a:cs typeface="Verdana"/>
              </a:rPr>
              <a:t>di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80" dirty="0">
                <a:solidFill>
                  <a:srgbClr val="2D2929"/>
                </a:solidFill>
                <a:latin typeface="Verdana"/>
                <a:cs typeface="Verdana"/>
              </a:rPr>
              <a:t>tutti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gli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0" dirty="0">
                <a:solidFill>
                  <a:srgbClr val="2D2929"/>
                </a:solidFill>
                <a:latin typeface="Verdana"/>
                <a:cs typeface="Verdana"/>
              </a:rPr>
              <a:t>aspetti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80" dirty="0">
                <a:solidFill>
                  <a:srgbClr val="2D2929"/>
                </a:solidFill>
                <a:latin typeface="Verdana"/>
                <a:cs typeface="Verdana"/>
              </a:rPr>
              <a:t>del</a:t>
            </a:r>
            <a:r>
              <a:rPr sz="215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65" dirty="0">
                <a:solidFill>
                  <a:srgbClr val="2D2929"/>
                </a:solidFill>
                <a:latin typeface="Verdana"/>
                <a:cs typeface="Verdana"/>
              </a:rPr>
              <a:t>luogo, </a:t>
            </a:r>
            <a:r>
              <a:rPr sz="2150" spc="100" dirty="0">
                <a:solidFill>
                  <a:srgbClr val="2D2929"/>
                </a:solidFill>
                <a:latin typeface="Verdana"/>
                <a:cs typeface="Verdana"/>
              </a:rPr>
              <a:t>della</a:t>
            </a:r>
            <a:r>
              <a:rPr sz="2150" spc="18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25" dirty="0">
                <a:solidFill>
                  <a:srgbClr val="2D2929"/>
                </a:solidFill>
                <a:latin typeface="Verdana"/>
                <a:cs typeface="Verdana"/>
              </a:rPr>
              <a:t>proposta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0" dirty="0">
                <a:solidFill>
                  <a:srgbClr val="2D2929"/>
                </a:solidFill>
                <a:latin typeface="Verdana"/>
                <a:cs typeface="Verdana"/>
              </a:rPr>
              <a:t>delle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5" dirty="0">
                <a:solidFill>
                  <a:srgbClr val="2D2929"/>
                </a:solidFill>
                <a:latin typeface="Verdana"/>
                <a:cs typeface="Verdana"/>
              </a:rPr>
              <a:t>regole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Verdana"/>
                <a:cs typeface="Verdana"/>
              </a:rPr>
              <a:t>comportamentali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2D2929"/>
                </a:solidFill>
                <a:latin typeface="Verdana"/>
                <a:cs typeface="Verdana"/>
              </a:rPr>
              <a:t>oltre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60" dirty="0">
                <a:solidFill>
                  <a:srgbClr val="2D2929"/>
                </a:solidFill>
                <a:latin typeface="Verdana"/>
                <a:cs typeface="Verdana"/>
              </a:rPr>
              <a:t>che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85" dirty="0">
                <a:solidFill>
                  <a:srgbClr val="2D2929"/>
                </a:solidFill>
                <a:latin typeface="Verdana"/>
                <a:cs typeface="Verdana"/>
              </a:rPr>
              <a:t>per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Verdana"/>
                <a:cs typeface="Verdana"/>
              </a:rPr>
              <a:t>prendere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30" dirty="0">
                <a:solidFill>
                  <a:srgbClr val="2D2929"/>
                </a:solidFill>
                <a:latin typeface="Verdana"/>
                <a:cs typeface="Verdana"/>
              </a:rPr>
              <a:t>informazioni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0" dirty="0">
                <a:solidFill>
                  <a:srgbClr val="2D2929"/>
                </a:solidFill>
                <a:latin typeface="Verdana"/>
                <a:cs typeface="Verdana"/>
              </a:rPr>
              <a:t>essenziali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85" dirty="0">
                <a:solidFill>
                  <a:srgbClr val="2D2929"/>
                </a:solidFill>
                <a:latin typeface="Verdana"/>
                <a:cs typeface="Verdana"/>
              </a:rPr>
              <a:t>per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14" dirty="0">
                <a:solidFill>
                  <a:srgbClr val="2D2929"/>
                </a:solidFill>
                <a:latin typeface="Verdana"/>
                <a:cs typeface="Verdana"/>
              </a:rPr>
              <a:t>costruire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25" dirty="0">
                <a:solidFill>
                  <a:srgbClr val="2D2929"/>
                </a:solidFill>
                <a:latin typeface="Verdana"/>
                <a:cs typeface="Verdana"/>
              </a:rPr>
              <a:t>il </a:t>
            </a:r>
            <a:r>
              <a:rPr sz="2150" spc="125" dirty="0">
                <a:solidFill>
                  <a:srgbClr val="2D2929"/>
                </a:solidFill>
                <a:latin typeface="Verdana"/>
                <a:cs typeface="Verdana"/>
              </a:rPr>
              <a:t>percorso</a:t>
            </a:r>
            <a:r>
              <a:rPr sz="215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65" dirty="0">
                <a:solidFill>
                  <a:srgbClr val="2D2929"/>
                </a:solidFill>
                <a:latin typeface="Verdana"/>
                <a:cs typeface="Verdana"/>
              </a:rPr>
              <a:t>di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65" dirty="0">
                <a:solidFill>
                  <a:srgbClr val="2D2929"/>
                </a:solidFill>
                <a:latin typeface="Verdana"/>
                <a:cs typeface="Verdana"/>
              </a:rPr>
              <a:t>visita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le</a:t>
            </a:r>
            <a:r>
              <a:rPr sz="215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5" dirty="0">
                <a:solidFill>
                  <a:srgbClr val="2D2929"/>
                </a:solidFill>
                <a:latin typeface="Verdana"/>
                <a:cs typeface="Verdana"/>
              </a:rPr>
              <a:t>eventuali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50" dirty="0">
                <a:solidFill>
                  <a:srgbClr val="2D2929"/>
                </a:solidFill>
                <a:latin typeface="Verdana"/>
                <a:cs typeface="Verdana"/>
              </a:rPr>
              <a:t>attività.</a:t>
            </a:r>
            <a:endParaRPr sz="2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381635" algn="l"/>
              </a:tabLst>
            </a:pPr>
            <a:r>
              <a:rPr sz="2150" spc="-50" dirty="0">
                <a:solidFill>
                  <a:srgbClr val="2D2929"/>
                </a:solidFill>
                <a:latin typeface="Verdana"/>
                <a:cs typeface="Verdana"/>
              </a:rPr>
              <a:t>È</a:t>
            </a:r>
            <a:r>
              <a:rPr sz="2150" dirty="0">
                <a:solidFill>
                  <a:srgbClr val="2D2929"/>
                </a:solidFill>
                <a:latin typeface="Verdana"/>
                <a:cs typeface="Verdana"/>
              </a:rPr>
              <a:t>	</a:t>
            </a:r>
            <a:r>
              <a:rPr sz="2150" spc="114" dirty="0">
                <a:solidFill>
                  <a:srgbClr val="2D2929"/>
                </a:solidFill>
                <a:latin typeface="Verdana"/>
                <a:cs typeface="Verdana"/>
              </a:rPr>
              <a:t>importante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10" dirty="0">
                <a:solidFill>
                  <a:srgbClr val="2D2929"/>
                </a:solidFill>
                <a:latin typeface="Verdana"/>
                <a:cs typeface="Verdana"/>
              </a:rPr>
              <a:t>esplicitare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55" dirty="0">
                <a:solidFill>
                  <a:srgbClr val="2D2929"/>
                </a:solidFill>
                <a:latin typeface="Verdana"/>
                <a:cs typeface="Verdana"/>
              </a:rPr>
              <a:t>in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20" dirty="0">
                <a:solidFill>
                  <a:srgbClr val="2D2929"/>
                </a:solidFill>
                <a:latin typeface="Verdana"/>
                <a:cs typeface="Verdana"/>
              </a:rPr>
              <a:t>modo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0" dirty="0">
                <a:solidFill>
                  <a:srgbClr val="2D2929"/>
                </a:solidFill>
                <a:latin typeface="Verdana"/>
                <a:cs typeface="Verdana"/>
              </a:rPr>
              <a:t>dettagliato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100" dirty="0">
                <a:solidFill>
                  <a:srgbClr val="2D2929"/>
                </a:solidFill>
                <a:latin typeface="Verdana"/>
                <a:cs typeface="Verdana"/>
              </a:rPr>
              <a:t>alcuni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0" dirty="0">
                <a:solidFill>
                  <a:srgbClr val="2D2929"/>
                </a:solidFill>
                <a:latin typeface="Verdana"/>
                <a:cs typeface="Verdana"/>
              </a:rPr>
              <a:t>aspetti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60" dirty="0">
                <a:solidFill>
                  <a:srgbClr val="2D2929"/>
                </a:solidFill>
                <a:latin typeface="Verdana"/>
                <a:cs typeface="Verdana"/>
              </a:rPr>
              <a:t>che</a:t>
            </a:r>
            <a:r>
              <a:rPr sz="215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5" dirty="0">
                <a:solidFill>
                  <a:srgbClr val="2D2929"/>
                </a:solidFill>
                <a:latin typeface="Verdana"/>
                <a:cs typeface="Verdana"/>
              </a:rPr>
              <a:t>vengono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65" dirty="0">
                <a:solidFill>
                  <a:srgbClr val="2D2929"/>
                </a:solidFill>
                <a:latin typeface="Verdana"/>
                <a:cs typeface="Verdana"/>
              </a:rPr>
              <a:t>di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95" dirty="0">
                <a:solidFill>
                  <a:srgbClr val="2D2929"/>
                </a:solidFill>
                <a:latin typeface="Verdana"/>
                <a:cs typeface="Verdana"/>
              </a:rPr>
              <a:t>seguito</a:t>
            </a:r>
            <a:r>
              <a:rPr sz="215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2150" spc="75" dirty="0">
                <a:solidFill>
                  <a:srgbClr val="2D2929"/>
                </a:solidFill>
                <a:latin typeface="Verdana"/>
                <a:cs typeface="Verdana"/>
              </a:rPr>
              <a:t>elencati.</a:t>
            </a:r>
            <a:endParaRPr sz="2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633" y="640836"/>
            <a:ext cx="4980305" cy="0"/>
          </a:xfrm>
          <a:custGeom>
            <a:avLst/>
            <a:gdLst/>
            <a:ahLst/>
            <a:cxnLst/>
            <a:rect l="l" t="t" r="r" b="b"/>
            <a:pathLst>
              <a:path w="4980305">
                <a:moveTo>
                  <a:pt x="0" y="0"/>
                </a:moveTo>
                <a:lnTo>
                  <a:pt x="4980135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07803" y="684617"/>
            <a:ext cx="65405" cy="684530"/>
          </a:xfrm>
          <a:custGeom>
            <a:avLst/>
            <a:gdLst/>
            <a:ahLst/>
            <a:cxnLst/>
            <a:rect l="l" t="t" r="r" b="b"/>
            <a:pathLst>
              <a:path w="65404" h="684530">
                <a:moveTo>
                  <a:pt x="0" y="0"/>
                </a:moveTo>
                <a:lnTo>
                  <a:pt x="11937" y="9222"/>
                </a:lnTo>
                <a:lnTo>
                  <a:pt x="40233" y="45848"/>
                </a:lnTo>
                <a:lnTo>
                  <a:pt x="58476" y="89077"/>
                </a:lnTo>
                <a:lnTo>
                  <a:pt x="64940" y="137185"/>
                </a:lnTo>
                <a:lnTo>
                  <a:pt x="64940" y="550944"/>
                </a:lnTo>
                <a:lnTo>
                  <a:pt x="58476" y="599052"/>
                </a:lnTo>
                <a:lnTo>
                  <a:pt x="40233" y="642281"/>
                </a:lnTo>
                <a:lnTo>
                  <a:pt x="11937" y="678907"/>
                </a:lnTo>
                <a:lnTo>
                  <a:pt x="5053" y="684225"/>
                </a:lnTo>
              </a:path>
            </a:pathLst>
          </a:custGeom>
          <a:ln w="38099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0667" y="640836"/>
            <a:ext cx="180975" cy="599440"/>
          </a:xfrm>
          <a:custGeom>
            <a:avLst/>
            <a:gdLst/>
            <a:ahLst/>
            <a:cxnLst/>
            <a:rect l="l" t="t" r="r" b="b"/>
            <a:pathLst>
              <a:path w="180975" h="599440">
                <a:moveTo>
                  <a:pt x="567" y="598952"/>
                </a:moveTo>
                <a:lnTo>
                  <a:pt x="0" y="594725"/>
                </a:lnTo>
                <a:lnTo>
                  <a:pt x="0" y="180966"/>
                </a:lnTo>
                <a:lnTo>
                  <a:pt x="6464" y="132858"/>
                </a:lnTo>
                <a:lnTo>
                  <a:pt x="23421" y="92676"/>
                </a:lnTo>
                <a:lnTo>
                  <a:pt x="24707" y="89629"/>
                </a:lnTo>
              </a:path>
              <a:path w="180975" h="599440">
                <a:moveTo>
                  <a:pt x="79918" y="32209"/>
                </a:moveTo>
                <a:lnTo>
                  <a:pt x="89629" y="24707"/>
                </a:lnTo>
                <a:lnTo>
                  <a:pt x="132858" y="6464"/>
                </a:lnTo>
                <a:lnTo>
                  <a:pt x="180966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33" y="1836142"/>
            <a:ext cx="114300" cy="114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33" y="2274292"/>
            <a:ext cx="114300" cy="1143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937333" y="271244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7333" y="315059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37333" y="358874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7333" y="402689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7333" y="446504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37333" y="534134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37333" y="621764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533" y="6655792"/>
            <a:ext cx="114300" cy="1143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533" y="7093942"/>
            <a:ext cx="114300" cy="1143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0533" y="7532092"/>
            <a:ext cx="114300" cy="1143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533" y="8408392"/>
            <a:ext cx="114300" cy="11430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55728" y="840923"/>
            <a:ext cx="16589375" cy="8243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300" spc="-120" dirty="0">
                <a:solidFill>
                  <a:srgbClr val="2D2929"/>
                </a:solidFill>
                <a:latin typeface="Arial Black"/>
                <a:cs typeface="Arial Black"/>
              </a:rPr>
              <a:t>INFORMAZIONI</a:t>
            </a:r>
            <a:r>
              <a:rPr sz="2300" spc="-8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254" dirty="0">
                <a:solidFill>
                  <a:srgbClr val="2D2929"/>
                </a:solidFill>
                <a:latin typeface="Arial Black"/>
                <a:cs typeface="Arial Black"/>
              </a:rPr>
              <a:t>SUL</a:t>
            </a:r>
            <a:r>
              <a:rPr sz="2300" spc="-8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2D2929"/>
                </a:solidFill>
                <a:latin typeface="Arial Black"/>
                <a:cs typeface="Arial Black"/>
              </a:rPr>
              <a:t>GRUPPO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Arial Black"/>
              <a:cs typeface="Arial Black"/>
            </a:endParaRPr>
          </a:p>
          <a:p>
            <a:pPr marL="201295" marR="9163050" algn="just">
              <a:lnSpc>
                <a:spcPct val="117300"/>
              </a:lnSpc>
              <a:spcBef>
                <a:spcPts val="5"/>
              </a:spcBef>
            </a:pPr>
            <a:r>
              <a:rPr sz="2450" spc="220" dirty="0">
                <a:solidFill>
                  <a:srgbClr val="2D2929"/>
                </a:solidFill>
                <a:latin typeface="Trebuchet MS"/>
                <a:cs typeface="Trebuchet MS"/>
              </a:rPr>
              <a:t>da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60" dirty="0">
                <a:solidFill>
                  <a:srgbClr val="2D2929"/>
                </a:solidFill>
                <a:latin typeface="Trebuchet MS"/>
                <a:cs typeface="Trebuchet MS"/>
              </a:rPr>
              <a:t>quante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0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05" dirty="0">
                <a:solidFill>
                  <a:srgbClr val="2D2929"/>
                </a:solidFill>
                <a:latin typeface="Trebuchet MS"/>
                <a:cs typeface="Trebuchet MS"/>
              </a:rPr>
              <a:t>composto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05" dirty="0">
                <a:solidFill>
                  <a:srgbClr val="2D2929"/>
                </a:solidFill>
                <a:latin typeface="Trebuchet MS"/>
                <a:cs typeface="Trebuchet MS"/>
              </a:rPr>
              <a:t>gruppo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caratteristiche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80" dirty="0">
                <a:solidFill>
                  <a:srgbClr val="2D2929"/>
                </a:solidFill>
                <a:latin typeface="Trebuchet MS"/>
                <a:cs typeface="Trebuchet MS"/>
              </a:rPr>
              <a:t>della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disabilità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70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54" dirty="0">
                <a:solidFill>
                  <a:srgbClr val="2D2929"/>
                </a:solidFill>
                <a:latin typeface="Trebuchet MS"/>
                <a:cs typeface="Trebuchet MS"/>
              </a:rPr>
              <a:t>gruppo:</a:t>
            </a:r>
            <a:endParaRPr sz="2450">
              <a:latin typeface="Trebuchet MS"/>
              <a:cs typeface="Trebuchet MS"/>
            </a:endParaRPr>
          </a:p>
          <a:p>
            <a:pPr marL="1270635" marR="6057265" algn="just">
              <a:lnSpc>
                <a:spcPct val="117300"/>
              </a:lnSpc>
            </a:pPr>
            <a:r>
              <a:rPr sz="2450" spc="125" dirty="0">
                <a:solidFill>
                  <a:srgbClr val="2D2929"/>
                </a:solidFill>
                <a:latin typeface="Trebuchet MS"/>
                <a:cs typeface="Trebuchet MS"/>
              </a:rPr>
              <a:t>tutti</a:t>
            </a:r>
            <a:r>
              <a:rPr sz="245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0" dirty="0">
                <a:solidFill>
                  <a:srgbClr val="2D2929"/>
                </a:solidFill>
                <a:latin typeface="Trebuchet MS"/>
                <a:cs typeface="Trebuchet MS"/>
              </a:rPr>
              <a:t>partecipanti</a:t>
            </a:r>
            <a:r>
              <a:rPr sz="24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25" dirty="0">
                <a:solidFill>
                  <a:srgbClr val="2D2929"/>
                </a:solidFill>
                <a:latin typeface="Trebuchet MS"/>
                <a:cs typeface="Trebuchet MS"/>
              </a:rPr>
              <a:t>hanno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lo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90" dirty="0">
                <a:solidFill>
                  <a:srgbClr val="2D2929"/>
                </a:solidFill>
                <a:latin typeface="Trebuchet MS"/>
                <a:cs typeface="Trebuchet MS"/>
              </a:rPr>
              <a:t>stesso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85" dirty="0">
                <a:solidFill>
                  <a:srgbClr val="2D2929"/>
                </a:solidFill>
                <a:latin typeface="Trebuchet MS"/>
                <a:cs typeface="Trebuchet MS"/>
              </a:rPr>
              <a:t>grado</a:t>
            </a:r>
            <a:r>
              <a:rPr sz="24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malattia? </a:t>
            </a:r>
            <a:r>
              <a:rPr sz="2450" spc="50" dirty="0">
                <a:solidFill>
                  <a:srgbClr val="2D2929"/>
                </a:solidFill>
                <a:latin typeface="Trebuchet MS"/>
                <a:cs typeface="Trebuchet MS"/>
              </a:rPr>
              <a:t>ci</a:t>
            </a:r>
            <a:r>
              <a:rPr sz="24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sono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54" dirty="0">
                <a:solidFill>
                  <a:srgbClr val="2D2929"/>
                </a:solidFill>
                <a:latin typeface="Trebuchet MS"/>
                <a:cs typeface="Trebuchet MS"/>
              </a:rPr>
              <a:t>anche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65" dirty="0">
                <a:solidFill>
                  <a:srgbClr val="2D2929"/>
                </a:solidFill>
                <a:latin typeface="Trebuchet MS"/>
                <a:cs typeface="Trebuchet MS"/>
              </a:rPr>
              <a:t>altre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0" dirty="0">
                <a:solidFill>
                  <a:srgbClr val="2D2929"/>
                </a:solidFill>
                <a:latin typeface="Trebuchet MS"/>
                <a:cs typeface="Trebuchet MS"/>
              </a:rPr>
              <a:t>tipologie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disabilità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00" dirty="0">
                <a:solidFill>
                  <a:srgbClr val="2D2929"/>
                </a:solidFill>
                <a:latin typeface="Trebuchet MS"/>
                <a:cs typeface="Trebuchet MS"/>
              </a:rPr>
              <a:t>negli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utenti? </a:t>
            </a:r>
            <a:r>
              <a:rPr sz="2450" spc="215" dirty="0">
                <a:solidFill>
                  <a:srgbClr val="2D2929"/>
                </a:solidFill>
                <a:latin typeface="Trebuchet MS"/>
                <a:cs typeface="Trebuchet MS"/>
              </a:rPr>
              <a:t>quali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sono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35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25" dirty="0">
                <a:solidFill>
                  <a:srgbClr val="2D2929"/>
                </a:solidFill>
                <a:latin typeface="Trebuchet MS"/>
                <a:cs typeface="Trebuchet MS"/>
              </a:rPr>
              <a:t>livelli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9" dirty="0">
                <a:solidFill>
                  <a:srgbClr val="2D2929"/>
                </a:solidFill>
                <a:latin typeface="Trebuchet MS"/>
                <a:cs typeface="Trebuchet MS"/>
              </a:rPr>
              <a:t>attenzione?</a:t>
            </a:r>
            <a:endParaRPr sz="2450">
              <a:latin typeface="Trebuchet MS"/>
              <a:cs typeface="Trebuchet MS"/>
            </a:endParaRPr>
          </a:p>
          <a:p>
            <a:pPr marL="1270635" algn="just">
              <a:lnSpc>
                <a:spcPct val="100000"/>
              </a:lnSpc>
              <a:spcBef>
                <a:spcPts val="509"/>
              </a:spcBef>
            </a:pPr>
            <a:r>
              <a:rPr sz="2450" spc="50" dirty="0">
                <a:solidFill>
                  <a:srgbClr val="2D2929"/>
                </a:solidFill>
                <a:latin typeface="Trebuchet MS"/>
                <a:cs typeface="Trebuchet MS"/>
              </a:rPr>
              <a:t>ci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sono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5" dirty="0">
                <a:solidFill>
                  <a:srgbClr val="2D2929"/>
                </a:solidFill>
                <a:latin typeface="Trebuchet MS"/>
                <a:cs typeface="Trebuchet MS"/>
              </a:rPr>
              <a:t>eventuali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65" dirty="0">
                <a:solidFill>
                  <a:srgbClr val="2D2929"/>
                </a:solidFill>
                <a:latin typeface="Trebuchet MS"/>
                <a:cs typeface="Trebuchet MS"/>
              </a:rPr>
              <a:t>problemi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65" dirty="0">
                <a:solidFill>
                  <a:srgbClr val="2D2929"/>
                </a:solidFill>
                <a:latin typeface="Trebuchet MS"/>
                <a:cs typeface="Trebuchet MS"/>
              </a:rPr>
              <a:t>comportamentali?</a:t>
            </a:r>
            <a:endParaRPr sz="2450">
              <a:latin typeface="Trebuchet MS"/>
              <a:cs typeface="Trebuchet MS"/>
            </a:endParaRPr>
          </a:p>
          <a:p>
            <a:pPr marL="1270635" marR="5080">
              <a:lnSpc>
                <a:spcPct val="117300"/>
              </a:lnSpc>
            </a:pPr>
            <a:r>
              <a:rPr sz="2450" spc="195" dirty="0">
                <a:solidFill>
                  <a:srgbClr val="2D2929"/>
                </a:solidFill>
                <a:latin typeface="Trebuchet MS"/>
                <a:cs typeface="Trebuchet MS"/>
              </a:rPr>
              <a:t>c'è</a:t>
            </a:r>
            <a:r>
              <a:rPr sz="24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necessità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85" dirty="0">
                <a:solidFill>
                  <a:srgbClr val="2D2929"/>
                </a:solidFill>
                <a:latin typeface="Trebuchet MS"/>
                <a:cs typeface="Trebuchet MS"/>
              </a:rPr>
              <a:t>attivare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0" dirty="0">
                <a:solidFill>
                  <a:srgbClr val="2D2929"/>
                </a:solidFill>
                <a:latin typeface="Trebuchet MS"/>
                <a:cs typeface="Trebuchet MS"/>
              </a:rPr>
              <a:t>modalità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particolari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5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95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65" dirty="0">
                <a:solidFill>
                  <a:srgbClr val="2D2929"/>
                </a:solidFill>
                <a:latin typeface="Trebuchet MS"/>
                <a:cs typeface="Trebuchet MS"/>
              </a:rPr>
              <a:t>spiegazione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-180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450" spc="-5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35" dirty="0">
                <a:solidFill>
                  <a:srgbClr val="2D2929"/>
                </a:solidFill>
                <a:latin typeface="Trebuchet MS"/>
                <a:cs typeface="Trebuchet MS"/>
              </a:rPr>
              <a:t>es.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necessità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voce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0" dirty="0">
                <a:solidFill>
                  <a:srgbClr val="2D2929"/>
                </a:solidFill>
                <a:latin typeface="Trebuchet MS"/>
                <a:cs typeface="Trebuchet MS"/>
              </a:rPr>
              <a:t>con </a:t>
            </a:r>
            <a:r>
              <a:rPr sz="2450" spc="260" dirty="0">
                <a:solidFill>
                  <a:srgbClr val="2D2929"/>
                </a:solidFill>
                <a:latin typeface="Trebuchet MS"/>
                <a:cs typeface="Trebuchet MS"/>
              </a:rPr>
              <a:t>tono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25" dirty="0">
                <a:solidFill>
                  <a:srgbClr val="2D2929"/>
                </a:solidFill>
                <a:latin typeface="Trebuchet MS"/>
                <a:cs typeface="Trebuchet MS"/>
              </a:rPr>
              <a:t>basso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00" dirty="0">
                <a:solidFill>
                  <a:srgbClr val="2D2929"/>
                </a:solidFill>
                <a:latin typeface="Trebuchet MS"/>
                <a:cs typeface="Trebuchet MS"/>
              </a:rPr>
              <a:t>oppure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9" dirty="0">
                <a:solidFill>
                  <a:srgbClr val="2D2929"/>
                </a:solidFill>
                <a:latin typeface="Trebuchet MS"/>
                <a:cs typeface="Trebuchet MS"/>
              </a:rPr>
              <a:t>attenzione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7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particolari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90" dirty="0">
                <a:solidFill>
                  <a:srgbClr val="2D2929"/>
                </a:solidFill>
                <a:latin typeface="Trebuchet MS"/>
                <a:cs typeface="Trebuchet MS"/>
              </a:rPr>
              <a:t>temi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70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stimolazioni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35" dirty="0">
                <a:solidFill>
                  <a:srgbClr val="2D2929"/>
                </a:solidFill>
                <a:latin typeface="Trebuchet MS"/>
                <a:cs typeface="Trebuchet MS"/>
              </a:rPr>
              <a:t>sensoriali)?</a:t>
            </a:r>
            <a:endParaRPr sz="2450">
              <a:latin typeface="Trebuchet MS"/>
              <a:cs typeface="Trebuchet MS"/>
            </a:endParaRPr>
          </a:p>
          <a:p>
            <a:pPr marL="1270635" marR="1638935">
              <a:lnSpc>
                <a:spcPct val="117300"/>
              </a:lnSpc>
            </a:pPr>
            <a:r>
              <a:rPr sz="2450" spc="215" dirty="0">
                <a:solidFill>
                  <a:srgbClr val="2D2929"/>
                </a:solidFill>
                <a:latin typeface="Trebuchet MS"/>
                <a:cs typeface="Trebuchet MS"/>
              </a:rPr>
              <a:t>quali</a:t>
            </a:r>
            <a:r>
              <a:rPr sz="24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sono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20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35" dirty="0">
                <a:solidFill>
                  <a:srgbClr val="2D2929"/>
                </a:solidFill>
                <a:latin typeface="Trebuchet MS"/>
                <a:cs typeface="Trebuchet MS"/>
              </a:rPr>
              <a:t>interessi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particolari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80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85" dirty="0">
                <a:solidFill>
                  <a:srgbClr val="2D2929"/>
                </a:solidFill>
                <a:latin typeface="Trebuchet MS"/>
                <a:cs typeface="Trebuchet MS"/>
              </a:rPr>
              <a:t>componenti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70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15" dirty="0">
                <a:solidFill>
                  <a:srgbClr val="2D2929"/>
                </a:solidFill>
                <a:latin typeface="Trebuchet MS"/>
                <a:cs typeface="Trebuchet MS"/>
              </a:rPr>
              <a:t>gruppo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-180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450" spc="-5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35" dirty="0">
                <a:solidFill>
                  <a:srgbClr val="2D2929"/>
                </a:solidFill>
                <a:latin typeface="Trebuchet MS"/>
                <a:cs typeface="Trebuchet MS"/>
              </a:rPr>
              <a:t>es.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50" dirty="0">
                <a:solidFill>
                  <a:srgbClr val="2D2929"/>
                </a:solidFill>
                <a:latin typeface="Trebuchet MS"/>
                <a:cs typeface="Trebuchet MS"/>
              </a:rPr>
              <a:t>interesse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00" dirty="0">
                <a:solidFill>
                  <a:srgbClr val="2D2929"/>
                </a:solidFill>
                <a:latin typeface="Trebuchet MS"/>
                <a:cs typeface="Trebuchet MS"/>
              </a:rPr>
              <a:t>per </a:t>
            </a:r>
            <a:r>
              <a:rPr sz="2450" spc="235" dirty="0">
                <a:solidFill>
                  <a:srgbClr val="2D2929"/>
                </a:solidFill>
                <a:latin typeface="Trebuchet MS"/>
                <a:cs typeface="Trebuchet MS"/>
              </a:rPr>
              <a:t>argomenti,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65" dirty="0">
                <a:solidFill>
                  <a:srgbClr val="2D2929"/>
                </a:solidFill>
                <a:latin typeface="Trebuchet MS"/>
                <a:cs typeface="Trebuchet MS"/>
              </a:rPr>
              <a:t>colori,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5" dirty="0">
                <a:solidFill>
                  <a:srgbClr val="2D2929"/>
                </a:solidFill>
                <a:latin typeface="Trebuchet MS"/>
                <a:cs typeface="Trebuchet MS"/>
              </a:rPr>
              <a:t>spazi)?</a:t>
            </a:r>
            <a:endParaRPr sz="2450">
              <a:latin typeface="Trebuchet MS"/>
              <a:cs typeface="Trebuchet MS"/>
            </a:endParaRPr>
          </a:p>
          <a:p>
            <a:pPr marL="201295" marR="9026525" indent="1069340">
              <a:lnSpc>
                <a:spcPct val="117300"/>
              </a:lnSpc>
              <a:spcBef>
                <a:spcPts val="5"/>
              </a:spcBef>
            </a:pPr>
            <a:r>
              <a:rPr sz="2450" spc="215" dirty="0">
                <a:solidFill>
                  <a:srgbClr val="2D2929"/>
                </a:solidFill>
                <a:latin typeface="Trebuchet MS"/>
                <a:cs typeface="Trebuchet MS"/>
              </a:rPr>
              <a:t>quali</a:t>
            </a:r>
            <a:r>
              <a:rPr sz="2450" spc="31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sono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04" dirty="0">
                <a:solidFill>
                  <a:srgbClr val="2D2929"/>
                </a:solidFill>
                <a:latin typeface="Trebuchet MS"/>
                <a:cs typeface="Trebuchet MS"/>
              </a:rPr>
              <a:t>lavori</a:t>
            </a:r>
            <a:r>
              <a:rPr sz="2450" spc="3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00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25" dirty="0">
                <a:solidFill>
                  <a:srgbClr val="2D2929"/>
                </a:solidFill>
                <a:latin typeface="Trebuchet MS"/>
                <a:cs typeface="Trebuchet MS"/>
              </a:rPr>
              <a:t>hanno</a:t>
            </a:r>
            <a:r>
              <a:rPr sz="2450" spc="33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svolto? </a:t>
            </a:r>
            <a:r>
              <a:rPr sz="2450" spc="145" dirty="0">
                <a:solidFill>
                  <a:srgbClr val="2D2929"/>
                </a:solidFill>
                <a:latin typeface="Trebuchet MS"/>
                <a:cs typeface="Trebuchet MS"/>
              </a:rPr>
              <a:t>età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75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0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80" dirty="0">
                <a:solidFill>
                  <a:srgbClr val="2D2929"/>
                </a:solidFill>
                <a:latin typeface="Trebuchet MS"/>
                <a:cs typeface="Trebuchet MS"/>
              </a:rPr>
              <a:t>dei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35" dirty="0">
                <a:solidFill>
                  <a:srgbClr val="2D2929"/>
                </a:solidFill>
                <a:latin typeface="Trebuchet MS"/>
                <a:cs typeface="Trebuchet MS"/>
              </a:rPr>
              <a:t>loro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9" dirty="0">
                <a:solidFill>
                  <a:srgbClr val="2D2929"/>
                </a:solidFill>
                <a:latin typeface="Trebuchet MS"/>
                <a:cs typeface="Trebuchet MS"/>
              </a:rPr>
              <a:t>caregivers</a:t>
            </a:r>
            <a:endParaRPr sz="2450">
              <a:latin typeface="Trebuchet MS"/>
              <a:cs typeface="Trebuchet MS"/>
            </a:endParaRPr>
          </a:p>
          <a:p>
            <a:pPr marL="201295">
              <a:lnSpc>
                <a:spcPct val="100000"/>
              </a:lnSpc>
              <a:spcBef>
                <a:spcPts val="509"/>
              </a:spcBef>
            </a:pPr>
            <a:r>
              <a:rPr sz="2450" spc="225" dirty="0">
                <a:solidFill>
                  <a:srgbClr val="2D2929"/>
                </a:solidFill>
                <a:latin typeface="Trebuchet MS"/>
                <a:cs typeface="Trebuchet MS"/>
              </a:rPr>
              <a:t>tipologia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75" dirty="0">
                <a:solidFill>
                  <a:srgbClr val="2D2929"/>
                </a:solidFill>
                <a:latin typeface="Trebuchet MS"/>
                <a:cs typeface="Trebuchet MS"/>
              </a:rPr>
              <a:t>rapporto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50" dirty="0">
                <a:solidFill>
                  <a:srgbClr val="2D2929"/>
                </a:solidFill>
                <a:latin typeface="Trebuchet MS"/>
                <a:cs typeface="Trebuchet MS"/>
              </a:rPr>
              <a:t>tra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utente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0" dirty="0">
                <a:solidFill>
                  <a:srgbClr val="2D2929"/>
                </a:solidFill>
                <a:latin typeface="Trebuchet MS"/>
                <a:cs typeface="Trebuchet MS"/>
              </a:rPr>
              <a:t>caregivers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-180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450" spc="-5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35" dirty="0">
                <a:solidFill>
                  <a:srgbClr val="2D2929"/>
                </a:solidFill>
                <a:latin typeface="Trebuchet MS"/>
                <a:cs typeface="Trebuchet MS"/>
              </a:rPr>
              <a:t>figlio,</a:t>
            </a:r>
            <a:r>
              <a:rPr sz="24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0" dirty="0">
                <a:solidFill>
                  <a:srgbClr val="2D2929"/>
                </a:solidFill>
                <a:latin typeface="Trebuchet MS"/>
                <a:cs typeface="Trebuchet MS"/>
              </a:rPr>
              <a:t>coniuge,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65" dirty="0">
                <a:solidFill>
                  <a:srgbClr val="2D2929"/>
                </a:solidFill>
                <a:latin typeface="Trebuchet MS"/>
                <a:cs typeface="Trebuchet MS"/>
              </a:rPr>
              <a:t>assistente...)</a:t>
            </a:r>
            <a:endParaRPr sz="2450">
              <a:latin typeface="Trebuchet MS"/>
              <a:cs typeface="Trebuchet MS"/>
            </a:endParaRPr>
          </a:p>
          <a:p>
            <a:pPr marL="201295" marR="572770">
              <a:lnSpc>
                <a:spcPct val="117300"/>
              </a:lnSpc>
            </a:pPr>
            <a:r>
              <a:rPr sz="2450" spc="275" dirty="0">
                <a:solidFill>
                  <a:srgbClr val="2D2929"/>
                </a:solidFill>
                <a:latin typeface="Trebuchet MS"/>
                <a:cs typeface="Trebuchet MS"/>
              </a:rPr>
              <a:t>rapporto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80" dirty="0">
                <a:solidFill>
                  <a:srgbClr val="2D2929"/>
                </a:solidFill>
                <a:latin typeface="Trebuchet MS"/>
                <a:cs typeface="Trebuchet MS"/>
              </a:rPr>
              <a:t>numerico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50" dirty="0">
                <a:solidFill>
                  <a:srgbClr val="2D2929"/>
                </a:solidFill>
                <a:latin typeface="Trebuchet MS"/>
                <a:cs typeface="Trebuchet MS"/>
              </a:rPr>
              <a:t>tra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50" dirty="0">
                <a:solidFill>
                  <a:srgbClr val="2D2929"/>
                </a:solidFill>
                <a:latin typeface="Trebuchet MS"/>
                <a:cs typeface="Trebuchet MS"/>
              </a:rPr>
              <a:t>operatori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9" dirty="0">
                <a:solidFill>
                  <a:srgbClr val="2D2929"/>
                </a:solidFill>
                <a:latin typeface="Trebuchet MS"/>
                <a:cs typeface="Trebuchet MS"/>
              </a:rPr>
              <a:t>socio-</a:t>
            </a:r>
            <a:r>
              <a:rPr sz="2450" spc="-5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5" dirty="0">
                <a:solidFill>
                  <a:srgbClr val="2D2929"/>
                </a:solidFill>
                <a:latin typeface="Trebuchet MS"/>
                <a:cs typeface="Trebuchet MS"/>
              </a:rPr>
              <a:t>sanitari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0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00" dirty="0">
                <a:solidFill>
                  <a:srgbClr val="2D2929"/>
                </a:solidFill>
                <a:latin typeface="Trebuchet MS"/>
                <a:cs typeface="Trebuchet MS"/>
              </a:rPr>
              <a:t>malattia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Alzheimer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-180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450" spc="-52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35" dirty="0">
                <a:solidFill>
                  <a:srgbClr val="2D2929"/>
                </a:solidFill>
                <a:latin typeface="Trebuchet MS"/>
                <a:cs typeface="Trebuchet MS"/>
              </a:rPr>
              <a:t>es.</a:t>
            </a:r>
            <a:r>
              <a:rPr sz="24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1:</a:t>
            </a:r>
            <a:r>
              <a:rPr sz="2450" spc="-5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-25" dirty="0">
                <a:solidFill>
                  <a:srgbClr val="2D2929"/>
                </a:solidFill>
                <a:latin typeface="Trebuchet MS"/>
                <a:cs typeface="Trebuchet MS"/>
              </a:rPr>
              <a:t>1;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1:</a:t>
            </a:r>
            <a:r>
              <a:rPr sz="2450" spc="-50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2D2929"/>
                </a:solidFill>
                <a:latin typeface="Trebuchet MS"/>
                <a:cs typeface="Trebuchet MS"/>
              </a:rPr>
              <a:t>2;</a:t>
            </a:r>
            <a:r>
              <a:rPr sz="2450" spc="484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60" dirty="0">
                <a:solidFill>
                  <a:srgbClr val="2D2929"/>
                </a:solidFill>
                <a:latin typeface="Trebuchet MS"/>
                <a:cs typeface="Trebuchet MS"/>
              </a:rPr>
              <a:t>…)</a:t>
            </a:r>
            <a:endParaRPr sz="2450">
              <a:latin typeface="Trebuchet MS"/>
              <a:cs typeface="Trebuchet MS"/>
            </a:endParaRPr>
          </a:p>
          <a:p>
            <a:pPr marL="201295" marR="488950">
              <a:lnSpc>
                <a:spcPct val="117300"/>
              </a:lnSpc>
            </a:pPr>
            <a:r>
              <a:rPr sz="2450" spc="235" dirty="0">
                <a:solidFill>
                  <a:srgbClr val="2D2929"/>
                </a:solidFill>
                <a:latin typeface="Trebuchet MS"/>
                <a:cs typeface="Trebuchet MS"/>
              </a:rPr>
              <a:t>chiedere</a:t>
            </a:r>
            <a:r>
              <a:rPr sz="24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-195" dirty="0">
                <a:solidFill>
                  <a:srgbClr val="2D2929"/>
                </a:solidFill>
                <a:latin typeface="Trebuchet MS"/>
                <a:cs typeface="Trebuchet MS"/>
              </a:rPr>
              <a:t>l’</a:t>
            </a:r>
            <a:r>
              <a:rPr sz="2450" spc="-52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9" dirty="0">
                <a:solidFill>
                  <a:srgbClr val="2D2929"/>
                </a:solidFill>
                <a:latin typeface="Trebuchet MS"/>
                <a:cs typeface="Trebuchet MS"/>
              </a:rPr>
              <a:t>eventuale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75" dirty="0">
                <a:solidFill>
                  <a:srgbClr val="2D2929"/>
                </a:solidFill>
                <a:latin typeface="Trebuchet MS"/>
                <a:cs typeface="Trebuchet MS"/>
              </a:rPr>
              <a:t>presenza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0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5" dirty="0">
                <a:solidFill>
                  <a:srgbClr val="2D2929"/>
                </a:solidFill>
                <a:latin typeface="Trebuchet MS"/>
                <a:cs typeface="Trebuchet MS"/>
              </a:rPr>
              <a:t>sulla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sedia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7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35" dirty="0">
                <a:solidFill>
                  <a:srgbClr val="2D2929"/>
                </a:solidFill>
                <a:latin typeface="Trebuchet MS"/>
                <a:cs typeface="Trebuchet MS"/>
              </a:rPr>
              <a:t>ruote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70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4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29" dirty="0">
                <a:solidFill>
                  <a:srgbClr val="2D2929"/>
                </a:solidFill>
                <a:latin typeface="Trebuchet MS"/>
                <a:cs typeface="Trebuchet MS"/>
              </a:rPr>
              <a:t>l'eventuale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necessità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10" dirty="0">
                <a:solidFill>
                  <a:srgbClr val="2D2929"/>
                </a:solidFill>
                <a:latin typeface="Trebuchet MS"/>
                <a:cs typeface="Trebuchet MS"/>
              </a:rPr>
              <a:t>avere </a:t>
            </a:r>
            <a:r>
              <a:rPr sz="2450" spc="285" dirty="0">
                <a:solidFill>
                  <a:srgbClr val="2D2929"/>
                </a:solidFill>
                <a:latin typeface="Trebuchet MS"/>
                <a:cs typeface="Trebuchet MS"/>
              </a:rPr>
              <a:t>una</a:t>
            </a:r>
            <a:r>
              <a:rPr sz="24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sedia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7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45" dirty="0">
                <a:solidFill>
                  <a:srgbClr val="2D2929"/>
                </a:solidFill>
                <a:latin typeface="Trebuchet MS"/>
                <a:cs typeface="Trebuchet MS"/>
              </a:rPr>
              <a:t>ruota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75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275" dirty="0">
                <a:solidFill>
                  <a:srgbClr val="2D2929"/>
                </a:solidFill>
                <a:latin typeface="Trebuchet MS"/>
                <a:cs typeface="Trebuchet MS"/>
              </a:rPr>
              <a:t>disposizione</a:t>
            </a:r>
            <a:r>
              <a:rPr sz="24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180" dirty="0">
                <a:solidFill>
                  <a:srgbClr val="2D2929"/>
                </a:solidFill>
                <a:latin typeface="Trebuchet MS"/>
                <a:cs typeface="Trebuchet MS"/>
              </a:rPr>
              <a:t>nel</a:t>
            </a:r>
            <a:r>
              <a:rPr sz="24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450" spc="325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endParaRPr sz="2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557472"/>
              <a:ext cx="18287999" cy="17295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40129"/>
              <a:ext cx="1935842" cy="650754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819149"/>
            <a:ext cx="1947545" cy="419100"/>
          </a:xfrm>
          <a:custGeom>
            <a:avLst/>
            <a:gdLst/>
            <a:ahLst/>
            <a:cxnLst/>
            <a:rect l="l" t="t" r="r" b="b"/>
            <a:pathLst>
              <a:path w="1947545" h="419100">
                <a:moveTo>
                  <a:pt x="0" y="0"/>
                </a:moveTo>
                <a:lnTo>
                  <a:pt x="1947141" y="0"/>
                </a:lnTo>
                <a:lnTo>
                  <a:pt x="1947141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40447" y="2651082"/>
            <a:ext cx="4346151" cy="1740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250" b="1" spc="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Indice</a:t>
            </a:r>
            <a:endParaRPr sz="11250" dirty="0">
              <a:latin typeface="Liberation Sans Narrow"/>
              <a:cs typeface="Liberation Sans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15527" y="777468"/>
            <a:ext cx="0" cy="7263765"/>
          </a:xfrm>
          <a:custGeom>
            <a:avLst/>
            <a:gdLst/>
            <a:ahLst/>
            <a:cxnLst/>
            <a:rect l="l" t="t" r="r" b="b"/>
            <a:pathLst>
              <a:path h="7263765">
                <a:moveTo>
                  <a:pt x="0" y="7263307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25563" y="2274496"/>
            <a:ext cx="2306955" cy="1068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3900" indent="-711200">
              <a:lnSpc>
                <a:spcPct val="100000"/>
              </a:lnSpc>
              <a:spcBef>
                <a:spcPts val="95"/>
              </a:spcBef>
              <a:buFont typeface="Arial Black"/>
              <a:buAutoNum type="arabicPeriod"/>
              <a:tabLst>
                <a:tab pos="723900" algn="l"/>
              </a:tabLst>
            </a:pPr>
            <a:r>
              <a:rPr sz="2350" b="0" spc="170" dirty="0">
                <a:latin typeface="Trebuchet MS"/>
                <a:cs typeface="Trebuchet MS"/>
              </a:rPr>
              <a:t>Chi</a:t>
            </a:r>
            <a:r>
              <a:rPr sz="2350" b="0" spc="310" dirty="0">
                <a:latin typeface="Trebuchet MS"/>
                <a:cs typeface="Trebuchet MS"/>
              </a:rPr>
              <a:t> </a:t>
            </a:r>
            <a:r>
              <a:rPr sz="2350" b="0" spc="240" dirty="0">
                <a:latin typeface="Trebuchet MS"/>
                <a:cs typeface="Trebuchet MS"/>
              </a:rPr>
              <a:t>siamo</a:t>
            </a:r>
            <a:endParaRPr sz="2350">
              <a:latin typeface="Trebuchet MS"/>
              <a:cs typeface="Trebuchet MS"/>
            </a:endParaRPr>
          </a:p>
          <a:p>
            <a:pPr marL="723900" indent="-711200">
              <a:lnSpc>
                <a:spcPct val="100000"/>
              </a:lnSpc>
              <a:spcBef>
                <a:spcPts val="2580"/>
              </a:spcBef>
              <a:buFont typeface="Arial Black"/>
              <a:buAutoNum type="arabicPeriod"/>
              <a:tabLst>
                <a:tab pos="723900" algn="l"/>
              </a:tabLst>
            </a:pPr>
            <a:r>
              <a:rPr sz="2350" b="0" spc="155" dirty="0">
                <a:latin typeface="Trebuchet MS"/>
                <a:cs typeface="Trebuchet MS"/>
              </a:rPr>
              <a:t>Obiettivi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25563" y="3646096"/>
            <a:ext cx="3904615" cy="3811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3900" indent="-711200">
              <a:lnSpc>
                <a:spcPct val="100000"/>
              </a:lnSpc>
              <a:spcBef>
                <a:spcPts val="95"/>
              </a:spcBef>
              <a:buFont typeface="Arial Black"/>
              <a:buAutoNum type="arabicPeriod" startAt="3"/>
              <a:tabLst>
                <a:tab pos="723900" algn="l"/>
              </a:tabLst>
            </a:pPr>
            <a:r>
              <a:rPr sz="2350" spc="120" dirty="0">
                <a:solidFill>
                  <a:srgbClr val="FFFFFF"/>
                </a:solidFill>
                <a:latin typeface="Trebuchet MS"/>
                <a:cs typeface="Trebuchet MS"/>
              </a:rPr>
              <a:t>Le</a:t>
            </a:r>
            <a:r>
              <a:rPr sz="2350" spc="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spc="260" dirty="0">
                <a:solidFill>
                  <a:srgbClr val="FFFFFF"/>
                </a:solidFill>
                <a:latin typeface="Trebuchet MS"/>
                <a:cs typeface="Trebuchet MS"/>
              </a:rPr>
              <a:t>premesse</a:t>
            </a:r>
            <a:endParaRPr sz="2350">
              <a:latin typeface="Trebuchet MS"/>
              <a:cs typeface="Trebuchet MS"/>
            </a:endParaRPr>
          </a:p>
          <a:p>
            <a:pPr marL="723900" indent="-711200">
              <a:lnSpc>
                <a:spcPct val="100000"/>
              </a:lnSpc>
              <a:spcBef>
                <a:spcPts val="2580"/>
              </a:spcBef>
              <a:buFont typeface="Arial Black"/>
              <a:buAutoNum type="arabicPeriod" startAt="3"/>
              <a:tabLst>
                <a:tab pos="723900" algn="l"/>
              </a:tabLst>
            </a:pPr>
            <a:r>
              <a:rPr sz="2350" spc="14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2350" spc="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spc="229" dirty="0">
                <a:solidFill>
                  <a:srgbClr val="FFFFFF"/>
                </a:solidFill>
                <a:latin typeface="Trebuchet MS"/>
                <a:cs typeface="Trebuchet MS"/>
              </a:rPr>
              <a:t>formazione</a:t>
            </a:r>
            <a:endParaRPr sz="2350">
              <a:latin typeface="Trebuchet MS"/>
              <a:cs typeface="Trebuchet MS"/>
            </a:endParaRPr>
          </a:p>
          <a:p>
            <a:pPr marL="723900" indent="-711200">
              <a:lnSpc>
                <a:spcPct val="100000"/>
              </a:lnSpc>
              <a:spcBef>
                <a:spcPts val="2580"/>
              </a:spcBef>
              <a:buFont typeface="Arial Black"/>
              <a:buAutoNum type="arabicPeriod" startAt="3"/>
              <a:tabLst>
                <a:tab pos="723900" algn="l"/>
              </a:tabLst>
            </a:pPr>
            <a:r>
              <a:rPr sz="23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350" spc="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spc="140" dirty="0">
                <a:solidFill>
                  <a:srgbClr val="FFFFFF"/>
                </a:solidFill>
                <a:latin typeface="Trebuchet MS"/>
                <a:cs typeface="Trebuchet MS"/>
              </a:rPr>
              <a:t>temi</a:t>
            </a:r>
            <a:endParaRPr sz="2350">
              <a:latin typeface="Trebuchet MS"/>
              <a:cs typeface="Trebuchet MS"/>
            </a:endParaRPr>
          </a:p>
          <a:p>
            <a:pPr marL="723900" indent="-711200">
              <a:lnSpc>
                <a:spcPct val="100000"/>
              </a:lnSpc>
              <a:spcBef>
                <a:spcPts val="2580"/>
              </a:spcBef>
              <a:buFont typeface="Arial Black"/>
              <a:buAutoNum type="arabicPeriod" startAt="3"/>
              <a:tabLst>
                <a:tab pos="723900" algn="l"/>
              </a:tabLst>
            </a:pPr>
            <a:r>
              <a:rPr sz="2350" spc="14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2350" spc="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spc="225" dirty="0">
                <a:solidFill>
                  <a:srgbClr val="FFFFFF"/>
                </a:solidFill>
                <a:latin typeface="Trebuchet MS"/>
                <a:cs typeface="Trebuchet MS"/>
              </a:rPr>
              <a:t>sperimentazione</a:t>
            </a:r>
            <a:endParaRPr sz="2350">
              <a:latin typeface="Trebuchet MS"/>
              <a:cs typeface="Trebuchet MS"/>
            </a:endParaRPr>
          </a:p>
          <a:p>
            <a:pPr marL="723900" indent="-711200">
              <a:lnSpc>
                <a:spcPct val="100000"/>
              </a:lnSpc>
              <a:spcBef>
                <a:spcPts val="2580"/>
              </a:spcBef>
              <a:buFont typeface="Arial Black"/>
              <a:buAutoNum type="arabicPeriod" startAt="3"/>
              <a:tabLst>
                <a:tab pos="723900" algn="l"/>
              </a:tabLst>
            </a:pPr>
            <a:r>
              <a:rPr sz="2350" spc="120" dirty="0">
                <a:solidFill>
                  <a:srgbClr val="FFFFFF"/>
                </a:solidFill>
                <a:latin typeface="Trebuchet MS"/>
                <a:cs typeface="Trebuchet MS"/>
              </a:rPr>
              <a:t>Le</a:t>
            </a:r>
            <a:r>
              <a:rPr sz="2350" spc="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spc="145" dirty="0">
                <a:solidFill>
                  <a:srgbClr val="FFFFFF"/>
                </a:solidFill>
                <a:latin typeface="Trebuchet MS"/>
                <a:cs typeface="Trebuchet MS"/>
              </a:rPr>
              <a:t>fasi</a:t>
            </a:r>
            <a:endParaRPr sz="2350">
              <a:latin typeface="Trebuchet MS"/>
              <a:cs typeface="Trebuchet MS"/>
            </a:endParaRPr>
          </a:p>
          <a:p>
            <a:pPr marL="723900" indent="-711200">
              <a:lnSpc>
                <a:spcPct val="100000"/>
              </a:lnSpc>
              <a:spcBef>
                <a:spcPts val="2580"/>
              </a:spcBef>
              <a:buFont typeface="Arial Black"/>
              <a:buAutoNum type="arabicPeriod" startAt="3"/>
              <a:tabLst>
                <a:tab pos="723900" algn="l"/>
              </a:tabLst>
            </a:pPr>
            <a:r>
              <a:rPr sz="2350" spc="165" dirty="0">
                <a:solidFill>
                  <a:srgbClr val="FFFFFF"/>
                </a:solidFill>
                <a:latin typeface="Trebuchet MS"/>
                <a:cs typeface="Trebuchet MS"/>
              </a:rPr>
              <a:t>Contatti</a:t>
            </a:r>
            <a:endParaRPr sz="235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212348" y="1671416"/>
            <a:ext cx="4436110" cy="5732780"/>
            <a:chOff x="13212348" y="1671416"/>
            <a:chExt cx="4436110" cy="573278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33328" y="1892396"/>
              <a:ext cx="3994038" cy="52903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421898" y="1880966"/>
              <a:ext cx="4017010" cy="5313680"/>
            </a:xfrm>
            <a:custGeom>
              <a:avLst/>
              <a:gdLst/>
              <a:ahLst/>
              <a:cxnLst/>
              <a:rect l="l" t="t" r="r" b="b"/>
              <a:pathLst>
                <a:path w="4017009" h="5313680">
                  <a:moveTo>
                    <a:pt x="0" y="0"/>
                  </a:moveTo>
                  <a:lnTo>
                    <a:pt x="0" y="5313159"/>
                  </a:lnTo>
                  <a:lnTo>
                    <a:pt x="4016873" y="5313159"/>
                  </a:lnTo>
                  <a:lnTo>
                    <a:pt x="4016873" y="0"/>
                  </a:lnTo>
                  <a:lnTo>
                    <a:pt x="0" y="0"/>
                  </a:lnTo>
                </a:path>
              </a:pathLst>
            </a:custGeom>
            <a:ln w="4191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12" y="406688"/>
              <a:ext cx="17440259" cy="95440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1633" y="832222"/>
              <a:ext cx="4980305" cy="0"/>
            </a:xfrm>
            <a:custGeom>
              <a:avLst/>
              <a:gdLst/>
              <a:ahLst/>
              <a:cxnLst/>
              <a:rect l="l" t="t" r="r" b="b"/>
              <a:pathLst>
                <a:path w="4980305">
                  <a:moveTo>
                    <a:pt x="0" y="0"/>
                  </a:moveTo>
                  <a:lnTo>
                    <a:pt x="4980135" y="0"/>
                  </a:lnTo>
                </a:path>
              </a:pathLst>
            </a:custGeom>
            <a:ln w="38100">
              <a:solidFill>
                <a:srgbClr val="2D29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622792" y="877844"/>
            <a:ext cx="150495" cy="726440"/>
          </a:xfrm>
          <a:custGeom>
            <a:avLst/>
            <a:gdLst/>
            <a:ahLst/>
            <a:cxnLst/>
            <a:rect l="l" t="t" r="r" b="b"/>
            <a:pathLst>
              <a:path w="150495" h="726440">
                <a:moveTo>
                  <a:pt x="87395" y="0"/>
                </a:moveTo>
                <a:lnTo>
                  <a:pt x="96949" y="7381"/>
                </a:lnTo>
                <a:lnTo>
                  <a:pt x="125245" y="44006"/>
                </a:lnTo>
                <a:lnTo>
                  <a:pt x="143488" y="87236"/>
                </a:lnTo>
                <a:lnTo>
                  <a:pt x="149952" y="135343"/>
                </a:lnTo>
                <a:lnTo>
                  <a:pt x="149952" y="549103"/>
                </a:lnTo>
                <a:lnTo>
                  <a:pt x="143488" y="597211"/>
                </a:lnTo>
                <a:lnTo>
                  <a:pt x="125245" y="640440"/>
                </a:lnTo>
                <a:lnTo>
                  <a:pt x="96949" y="677065"/>
                </a:lnTo>
                <a:lnTo>
                  <a:pt x="67642" y="699708"/>
                </a:lnTo>
              </a:path>
              <a:path w="150495" h="726440">
                <a:moveTo>
                  <a:pt x="60321" y="705363"/>
                </a:moveTo>
                <a:lnTo>
                  <a:pt x="46643" y="711135"/>
                </a:lnTo>
              </a:path>
              <a:path w="150495" h="726440">
                <a:moveTo>
                  <a:pt x="17091" y="723605"/>
                </a:moveTo>
                <a:lnTo>
                  <a:pt x="0" y="725902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0667" y="1013190"/>
            <a:ext cx="150495" cy="590550"/>
          </a:xfrm>
          <a:custGeom>
            <a:avLst/>
            <a:gdLst/>
            <a:ahLst/>
            <a:cxnLst/>
            <a:rect l="l" t="t" r="r" b="b"/>
            <a:pathLst>
              <a:path w="150495" h="590550">
                <a:moveTo>
                  <a:pt x="149953" y="590556"/>
                </a:moveTo>
                <a:lnTo>
                  <a:pt x="89629" y="570016"/>
                </a:lnTo>
                <a:lnTo>
                  <a:pt x="53003" y="541719"/>
                </a:lnTo>
                <a:lnTo>
                  <a:pt x="24707" y="505094"/>
                </a:lnTo>
                <a:lnTo>
                  <a:pt x="6464" y="461864"/>
                </a:lnTo>
                <a:lnTo>
                  <a:pt x="0" y="413756"/>
                </a:lnTo>
                <a:lnTo>
                  <a:pt x="0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4334" y="832222"/>
            <a:ext cx="67310" cy="14604"/>
          </a:xfrm>
          <a:custGeom>
            <a:avLst/>
            <a:gdLst/>
            <a:ahLst/>
            <a:cxnLst/>
            <a:rect l="l" t="t" r="r" b="b"/>
            <a:pathLst>
              <a:path w="67309" h="14605">
                <a:moveTo>
                  <a:pt x="0" y="14563"/>
                </a:moveTo>
                <a:lnTo>
                  <a:pt x="19191" y="6464"/>
                </a:lnTo>
                <a:lnTo>
                  <a:pt x="67299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60478" y="1032311"/>
            <a:ext cx="44824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50" dirty="0">
                <a:solidFill>
                  <a:srgbClr val="2D2929"/>
                </a:solidFill>
                <a:latin typeface="Arial Black"/>
                <a:cs typeface="Arial Black"/>
              </a:rPr>
              <a:t>CARATTERISTICHE</a:t>
            </a:r>
            <a:r>
              <a:rPr sz="2300" spc="-7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220" dirty="0">
                <a:solidFill>
                  <a:srgbClr val="2D2929"/>
                </a:solidFill>
                <a:latin typeface="Arial Black"/>
                <a:cs typeface="Arial Black"/>
              </a:rPr>
              <a:t>DEL</a:t>
            </a:r>
            <a:r>
              <a:rPr sz="2300" spc="-6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95" dirty="0">
                <a:solidFill>
                  <a:srgbClr val="2D2929"/>
                </a:solidFill>
                <a:latin typeface="Arial Black"/>
                <a:cs typeface="Arial Black"/>
              </a:rPr>
              <a:t>LUOGO</a:t>
            </a:r>
            <a:endParaRPr sz="230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633" y="2321597"/>
            <a:ext cx="114300" cy="1143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633" y="2788322"/>
            <a:ext cx="114300" cy="1143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33" y="3255047"/>
            <a:ext cx="114300" cy="11430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88083" y="2081611"/>
            <a:ext cx="14161769" cy="1425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0"/>
              </a:spcBef>
            </a:pPr>
            <a:r>
              <a:rPr sz="2650" b="0" spc="285" dirty="0">
                <a:solidFill>
                  <a:srgbClr val="2D2929"/>
                </a:solidFill>
                <a:latin typeface="Trebuchet MS"/>
                <a:cs typeface="Trebuchet MS"/>
              </a:rPr>
              <a:t>accesso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100" dirty="0">
                <a:solidFill>
                  <a:srgbClr val="2D2929"/>
                </a:solidFill>
                <a:latin typeface="Trebuchet MS"/>
                <a:cs typeface="Trebuchet MS"/>
              </a:rPr>
              <a:t>al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360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360" dirty="0">
                <a:solidFill>
                  <a:srgbClr val="2D2929"/>
                </a:solidFill>
                <a:latin typeface="Trebuchet MS"/>
                <a:cs typeface="Trebuchet MS"/>
              </a:rPr>
              <a:t>–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35" dirty="0">
                <a:solidFill>
                  <a:srgbClr val="2D2929"/>
                </a:solidFill>
                <a:latin typeface="Trebuchet MS"/>
                <a:cs typeface="Trebuchet MS"/>
              </a:rPr>
              <a:t>specificare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-215" dirty="0">
                <a:solidFill>
                  <a:srgbClr val="2D2929"/>
                </a:solidFill>
                <a:latin typeface="Trebuchet MS"/>
                <a:cs typeface="Trebuchet MS"/>
              </a:rPr>
              <a:t>l’</a:t>
            </a:r>
            <a:r>
              <a:rPr sz="2650" b="0" spc="-5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315" dirty="0">
                <a:solidFill>
                  <a:srgbClr val="2D2929"/>
                </a:solidFill>
                <a:latin typeface="Trebuchet MS"/>
                <a:cs typeface="Trebuchet MS"/>
              </a:rPr>
              <a:t>ingresso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4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32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60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29" dirty="0">
                <a:solidFill>
                  <a:srgbClr val="2D2929"/>
                </a:solidFill>
                <a:latin typeface="Trebuchet MS"/>
                <a:cs typeface="Trebuchet MS"/>
              </a:rPr>
              <a:t>disabilità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75" dirty="0">
                <a:solidFill>
                  <a:srgbClr val="2D2929"/>
                </a:solidFill>
                <a:latin typeface="Trebuchet MS"/>
                <a:cs typeface="Trebuchet MS"/>
              </a:rPr>
              <a:t>motoria </a:t>
            </a:r>
            <a:r>
              <a:rPr sz="2650" b="0" spc="254" dirty="0">
                <a:solidFill>
                  <a:srgbClr val="2D2929"/>
                </a:solidFill>
                <a:latin typeface="Trebuchet MS"/>
                <a:cs typeface="Trebuchet MS"/>
              </a:rPr>
              <a:t>possibilità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155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650" b="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50" dirty="0">
                <a:solidFill>
                  <a:srgbClr val="2D2929"/>
                </a:solidFill>
                <a:latin typeface="Trebuchet MS"/>
                <a:cs typeface="Trebuchet MS"/>
              </a:rPr>
              <a:t>trovare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150" dirty="0">
                <a:solidFill>
                  <a:srgbClr val="2D2929"/>
                </a:solidFill>
                <a:latin typeface="Trebuchet MS"/>
                <a:cs typeface="Trebuchet MS"/>
              </a:rPr>
              <a:t>altri</a:t>
            </a:r>
            <a:r>
              <a:rPr sz="2650" b="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25" dirty="0">
                <a:solidFill>
                  <a:srgbClr val="2D2929"/>
                </a:solidFill>
                <a:latin typeface="Trebuchet MS"/>
                <a:cs typeface="Trebuchet MS"/>
              </a:rPr>
              <a:t>gruppi/</a:t>
            </a:r>
            <a:r>
              <a:rPr sz="2650" b="0" spc="-5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15" dirty="0">
                <a:solidFill>
                  <a:srgbClr val="2D2929"/>
                </a:solidFill>
                <a:latin typeface="Trebuchet MS"/>
                <a:cs typeface="Trebuchet MS"/>
              </a:rPr>
              <a:t>visitatori</a:t>
            </a:r>
            <a:r>
              <a:rPr sz="2650" b="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170" dirty="0">
                <a:solidFill>
                  <a:srgbClr val="2D2929"/>
                </a:solidFill>
                <a:latin typeface="Trebuchet MS"/>
                <a:cs typeface="Trebuchet MS"/>
              </a:rPr>
              <a:t>in</a:t>
            </a:r>
            <a:r>
              <a:rPr sz="2650" b="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315" dirty="0">
                <a:solidFill>
                  <a:srgbClr val="2D2929"/>
                </a:solidFill>
                <a:latin typeface="Trebuchet MS"/>
                <a:cs typeface="Trebuchet MS"/>
              </a:rPr>
              <a:t>contemporanea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190" dirty="0">
                <a:solidFill>
                  <a:srgbClr val="2D2929"/>
                </a:solidFill>
                <a:latin typeface="Trebuchet MS"/>
                <a:cs typeface="Trebuchet MS"/>
              </a:rPr>
              <a:t>nelle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04" dirty="0">
                <a:solidFill>
                  <a:srgbClr val="2D2929"/>
                </a:solidFill>
                <a:latin typeface="Trebuchet MS"/>
                <a:cs typeface="Trebuchet MS"/>
              </a:rPr>
              <a:t>sale</a:t>
            </a: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650" b="0" spc="260" dirty="0">
                <a:solidFill>
                  <a:srgbClr val="2D2929"/>
                </a:solidFill>
                <a:latin typeface="Trebuchet MS"/>
                <a:cs typeface="Trebuchet MS"/>
              </a:rPr>
              <a:t>dare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80" dirty="0">
                <a:solidFill>
                  <a:srgbClr val="2D2929"/>
                </a:solidFill>
                <a:latin typeface="Trebuchet MS"/>
                <a:cs typeface="Trebuchet MS"/>
              </a:rPr>
              <a:t>informazioni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305" dirty="0">
                <a:solidFill>
                  <a:srgbClr val="2D2929"/>
                </a:solidFill>
                <a:latin typeface="Trebuchet MS"/>
                <a:cs typeface="Trebuchet MS"/>
              </a:rPr>
              <a:t>su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80" dirty="0">
                <a:solidFill>
                  <a:srgbClr val="2D2929"/>
                </a:solidFill>
                <a:latin typeface="Trebuchet MS"/>
                <a:cs typeface="Trebuchet MS"/>
              </a:rPr>
              <a:t>parcheggi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18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25" dirty="0">
                <a:solidFill>
                  <a:srgbClr val="2D2929"/>
                </a:solidFill>
                <a:latin typeface="Trebuchet MS"/>
                <a:cs typeface="Trebuchet MS"/>
              </a:rPr>
              <a:t>mezzi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45" dirty="0">
                <a:solidFill>
                  <a:srgbClr val="2D2929"/>
                </a:solidFill>
                <a:latin typeface="Trebuchet MS"/>
                <a:cs typeface="Trebuchet MS"/>
              </a:rPr>
              <a:t>pubblici</a:t>
            </a:r>
            <a:r>
              <a:rPr sz="2650" b="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40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650" b="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b="0" spc="235" dirty="0">
                <a:solidFill>
                  <a:srgbClr val="2D2929"/>
                </a:solidFill>
                <a:latin typeface="Trebuchet MS"/>
                <a:cs typeface="Trebuchet MS"/>
              </a:rPr>
              <a:t>arrivare</a:t>
            </a:r>
            <a:endParaRPr sz="265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33" y="3721772"/>
            <a:ext cx="114300" cy="1143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33" y="4188497"/>
            <a:ext cx="114300" cy="1143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33" y="4655222"/>
            <a:ext cx="114300" cy="1143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33" y="5121947"/>
            <a:ext cx="114300" cy="1143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33" y="5588672"/>
            <a:ext cx="114300" cy="1143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33" y="6055397"/>
            <a:ext cx="114300" cy="1143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188083" y="3481786"/>
            <a:ext cx="15562580" cy="2825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0"/>
              </a:spcBef>
            </a:pPr>
            <a:r>
              <a:rPr sz="2650" spc="260" dirty="0">
                <a:solidFill>
                  <a:srgbClr val="2D2929"/>
                </a:solidFill>
                <a:latin typeface="Trebuchet MS"/>
                <a:cs typeface="Trebuchet MS"/>
              </a:rPr>
              <a:t>dare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80" dirty="0">
                <a:solidFill>
                  <a:srgbClr val="2D2929"/>
                </a:solidFill>
                <a:latin typeface="Trebuchet MS"/>
                <a:cs typeface="Trebuchet MS"/>
              </a:rPr>
              <a:t>informazioni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40" dirty="0">
                <a:solidFill>
                  <a:srgbClr val="2D2929"/>
                </a:solidFill>
                <a:latin typeface="Trebuchet MS"/>
                <a:cs typeface="Trebuchet MS"/>
              </a:rPr>
              <a:t>sul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305" dirty="0">
                <a:solidFill>
                  <a:srgbClr val="2D2929"/>
                </a:solidFill>
                <a:latin typeface="Trebuchet MS"/>
                <a:cs typeface="Trebuchet MS"/>
              </a:rPr>
              <a:t>percorso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dirty="0">
                <a:solidFill>
                  <a:srgbClr val="2D2929"/>
                </a:solidFill>
                <a:latin typeface="Trebuchet MS"/>
                <a:cs typeface="Trebuchet MS"/>
              </a:rPr>
              <a:t>all’</a:t>
            </a:r>
            <a:r>
              <a:rPr sz="2650" spc="-5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65" dirty="0">
                <a:solidFill>
                  <a:srgbClr val="2D2929"/>
                </a:solidFill>
                <a:latin typeface="Trebuchet MS"/>
                <a:cs typeface="Trebuchet MS"/>
              </a:rPr>
              <a:t>interno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80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360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-195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650" spc="-5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85" dirty="0">
                <a:solidFill>
                  <a:srgbClr val="2D2929"/>
                </a:solidFill>
                <a:latin typeface="Trebuchet MS"/>
                <a:cs typeface="Trebuchet MS"/>
              </a:rPr>
              <a:t>quante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60" dirty="0">
                <a:solidFill>
                  <a:srgbClr val="2D2929"/>
                </a:solidFill>
                <a:latin typeface="Trebuchet MS"/>
                <a:cs typeface="Trebuchet MS"/>
              </a:rPr>
              <a:t>sale,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95" dirty="0">
                <a:solidFill>
                  <a:srgbClr val="2D2929"/>
                </a:solidFill>
                <a:latin typeface="Trebuchet MS"/>
                <a:cs typeface="Trebuchet MS"/>
              </a:rPr>
              <a:t>presenza</a:t>
            </a:r>
            <a:r>
              <a:rPr sz="26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20" dirty="0">
                <a:solidFill>
                  <a:srgbClr val="2D2929"/>
                </a:solidFill>
                <a:latin typeface="Trebuchet MS"/>
                <a:cs typeface="Trebuchet MS"/>
              </a:rPr>
              <a:t>scale..) </a:t>
            </a:r>
            <a:r>
              <a:rPr sz="2650" spc="254" dirty="0">
                <a:solidFill>
                  <a:srgbClr val="2D2929"/>
                </a:solidFill>
                <a:latin typeface="Trebuchet MS"/>
                <a:cs typeface="Trebuchet MS"/>
              </a:rPr>
              <a:t>possibilità</a:t>
            </a:r>
            <a:r>
              <a:rPr sz="26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55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6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80" dirty="0">
                <a:solidFill>
                  <a:srgbClr val="2D2929"/>
                </a:solidFill>
                <a:latin typeface="Trebuchet MS"/>
                <a:cs typeface="Trebuchet MS"/>
              </a:rPr>
              <a:t>depositare</a:t>
            </a:r>
            <a:r>
              <a:rPr sz="26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04" dirty="0">
                <a:solidFill>
                  <a:srgbClr val="2D2929"/>
                </a:solidFill>
                <a:latin typeface="Trebuchet MS"/>
                <a:cs typeface="Trebuchet MS"/>
              </a:rPr>
              <a:t>zaini</a:t>
            </a:r>
            <a:r>
              <a:rPr sz="26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6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300" dirty="0">
                <a:solidFill>
                  <a:srgbClr val="2D2929"/>
                </a:solidFill>
                <a:latin typeface="Trebuchet MS"/>
                <a:cs typeface="Trebuchet MS"/>
              </a:rPr>
              <a:t>borse</a:t>
            </a:r>
            <a:endParaRPr sz="2650">
              <a:latin typeface="Trebuchet MS"/>
              <a:cs typeface="Trebuchet MS"/>
            </a:endParaRPr>
          </a:p>
          <a:p>
            <a:pPr marL="12700" marR="8633460">
              <a:lnSpc>
                <a:spcPts val="3679"/>
              </a:lnSpc>
              <a:spcBef>
                <a:spcPts val="204"/>
              </a:spcBef>
            </a:pPr>
            <a:r>
              <a:rPr sz="2650" spc="295" dirty="0">
                <a:solidFill>
                  <a:srgbClr val="2D2929"/>
                </a:solidFill>
                <a:latin typeface="Trebuchet MS"/>
                <a:cs typeface="Trebuchet MS"/>
              </a:rPr>
              <a:t>presenza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55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75" dirty="0">
                <a:solidFill>
                  <a:srgbClr val="2D2929"/>
                </a:solidFill>
                <a:latin typeface="Trebuchet MS"/>
                <a:cs typeface="Trebuchet MS"/>
              </a:rPr>
              <a:t>luoghi</a:t>
            </a:r>
            <a:r>
              <a:rPr sz="265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55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65" dirty="0">
                <a:solidFill>
                  <a:srgbClr val="2D2929"/>
                </a:solidFill>
                <a:latin typeface="Trebuchet MS"/>
                <a:cs typeface="Trebuchet MS"/>
              </a:rPr>
              <a:t>ristoro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8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300" dirty="0">
                <a:solidFill>
                  <a:srgbClr val="2D2929"/>
                </a:solidFill>
                <a:latin typeface="Trebuchet MS"/>
                <a:cs typeface="Trebuchet MS"/>
              </a:rPr>
              <a:t>riposo </a:t>
            </a:r>
            <a:r>
              <a:rPr sz="2650" spc="295" dirty="0">
                <a:solidFill>
                  <a:srgbClr val="2D2929"/>
                </a:solidFill>
                <a:latin typeface="Trebuchet MS"/>
                <a:cs typeface="Trebuchet MS"/>
              </a:rPr>
              <a:t>presenza</a:t>
            </a:r>
            <a:r>
              <a:rPr sz="26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55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65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85" dirty="0">
                <a:solidFill>
                  <a:srgbClr val="2D2929"/>
                </a:solidFill>
                <a:latin typeface="Trebuchet MS"/>
                <a:cs typeface="Trebuchet MS"/>
              </a:rPr>
              <a:t>bagni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20" dirty="0">
                <a:solidFill>
                  <a:srgbClr val="2D2929"/>
                </a:solidFill>
                <a:latin typeface="Trebuchet MS"/>
                <a:cs typeface="Trebuchet MS"/>
              </a:rPr>
              <a:t>accessibili</a:t>
            </a: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650" spc="275" dirty="0">
                <a:solidFill>
                  <a:srgbClr val="2D2929"/>
                </a:solidFill>
                <a:latin typeface="Trebuchet MS"/>
                <a:cs typeface="Trebuchet MS"/>
              </a:rPr>
              <a:t>accordarsi</a:t>
            </a:r>
            <a:r>
              <a:rPr sz="26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305" dirty="0">
                <a:solidFill>
                  <a:srgbClr val="2D2929"/>
                </a:solidFill>
                <a:latin typeface="Trebuchet MS"/>
                <a:cs typeface="Trebuchet MS"/>
              </a:rPr>
              <a:t>su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300" dirty="0">
                <a:solidFill>
                  <a:srgbClr val="2D2929"/>
                </a:solidFill>
                <a:latin typeface="Trebuchet MS"/>
                <a:cs typeface="Trebuchet MS"/>
              </a:rPr>
              <a:t>un</a:t>
            </a:r>
            <a:r>
              <a:rPr sz="2650" spc="37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300" dirty="0">
                <a:solidFill>
                  <a:srgbClr val="2D2929"/>
                </a:solidFill>
                <a:latin typeface="Trebuchet MS"/>
                <a:cs typeface="Trebuchet MS"/>
              </a:rPr>
              <a:t>sopralluogo</a:t>
            </a: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650" spc="235" dirty="0">
                <a:solidFill>
                  <a:srgbClr val="2D2929"/>
                </a:solidFill>
                <a:latin typeface="Trebuchet MS"/>
                <a:cs typeface="Trebuchet MS"/>
              </a:rPr>
              <a:t>specificare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00" dirty="0">
                <a:solidFill>
                  <a:srgbClr val="2D2929"/>
                </a:solidFill>
                <a:latin typeface="Trebuchet MS"/>
                <a:cs typeface="Trebuchet MS"/>
              </a:rPr>
              <a:t>la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35" dirty="0">
                <a:solidFill>
                  <a:srgbClr val="2D2929"/>
                </a:solidFill>
                <a:latin typeface="Trebuchet MS"/>
                <a:cs typeface="Trebuchet MS"/>
              </a:rPr>
              <a:t>gratuità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85" dirty="0">
                <a:solidFill>
                  <a:srgbClr val="2D2929"/>
                </a:solidFill>
                <a:latin typeface="Trebuchet MS"/>
                <a:cs typeface="Trebuchet MS"/>
              </a:rPr>
              <a:t>o</a:t>
            </a:r>
            <a:r>
              <a:rPr sz="26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130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35" dirty="0">
                <a:solidFill>
                  <a:srgbClr val="2D2929"/>
                </a:solidFill>
                <a:latin typeface="Trebuchet MS"/>
                <a:cs typeface="Trebuchet MS"/>
              </a:rPr>
              <a:t>eventuali</a:t>
            </a:r>
            <a:r>
              <a:rPr sz="26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650" spc="200" dirty="0">
                <a:solidFill>
                  <a:srgbClr val="2D2929"/>
                </a:solidFill>
                <a:latin typeface="Trebuchet MS"/>
                <a:cs typeface="Trebuchet MS"/>
              </a:rPr>
              <a:t>costi</a:t>
            </a:r>
            <a:endParaRPr sz="2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934" y="832222"/>
            <a:ext cx="5807075" cy="904875"/>
          </a:xfrm>
          <a:custGeom>
            <a:avLst/>
            <a:gdLst/>
            <a:ahLst/>
            <a:cxnLst/>
            <a:rect l="l" t="t" r="r" b="b"/>
            <a:pathLst>
              <a:path w="5807075" h="904875">
                <a:moveTo>
                  <a:pt x="0" y="0"/>
                </a:moveTo>
                <a:lnTo>
                  <a:pt x="5625610" y="0"/>
                </a:lnTo>
                <a:lnTo>
                  <a:pt x="5673714" y="6463"/>
                </a:lnTo>
                <a:lnTo>
                  <a:pt x="5716939" y="24705"/>
                </a:lnTo>
                <a:lnTo>
                  <a:pt x="5753560" y="52999"/>
                </a:lnTo>
                <a:lnTo>
                  <a:pt x="5781853" y="89622"/>
                </a:lnTo>
                <a:lnTo>
                  <a:pt x="5800093" y="132848"/>
                </a:lnTo>
                <a:lnTo>
                  <a:pt x="5806557" y="180953"/>
                </a:lnTo>
                <a:lnTo>
                  <a:pt x="5806557" y="727791"/>
                </a:lnTo>
                <a:lnTo>
                  <a:pt x="5800093" y="775896"/>
                </a:lnTo>
                <a:lnTo>
                  <a:pt x="5781853" y="819122"/>
                </a:lnTo>
                <a:lnTo>
                  <a:pt x="5753560" y="855744"/>
                </a:lnTo>
                <a:lnTo>
                  <a:pt x="5716939" y="884039"/>
                </a:lnTo>
                <a:lnTo>
                  <a:pt x="5673714" y="902281"/>
                </a:lnTo>
                <a:lnTo>
                  <a:pt x="5654411" y="904874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0981" y="1013175"/>
            <a:ext cx="152400" cy="724535"/>
          </a:xfrm>
          <a:custGeom>
            <a:avLst/>
            <a:gdLst/>
            <a:ahLst/>
            <a:cxnLst/>
            <a:rect l="l" t="t" r="r" b="b"/>
            <a:pathLst>
              <a:path w="152400" h="724535">
                <a:moveTo>
                  <a:pt x="152151" y="723921"/>
                </a:moveTo>
                <a:lnTo>
                  <a:pt x="89622" y="703085"/>
                </a:lnTo>
                <a:lnTo>
                  <a:pt x="52999" y="674791"/>
                </a:lnTo>
                <a:lnTo>
                  <a:pt x="24705" y="638168"/>
                </a:lnTo>
                <a:lnTo>
                  <a:pt x="6463" y="594942"/>
                </a:lnTo>
                <a:lnTo>
                  <a:pt x="0" y="546838"/>
                </a:lnTo>
                <a:lnTo>
                  <a:pt x="0" y="0"/>
                </a:lnTo>
              </a:path>
            </a:pathLst>
          </a:custGeom>
          <a:ln w="38100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9484" y="832222"/>
            <a:ext cx="113030" cy="41275"/>
          </a:xfrm>
          <a:custGeom>
            <a:avLst/>
            <a:gdLst/>
            <a:ahLst/>
            <a:cxnLst/>
            <a:rect l="l" t="t" r="r" b="b"/>
            <a:pathLst>
              <a:path w="113029" h="41275">
                <a:moveTo>
                  <a:pt x="0" y="41021"/>
                </a:moveTo>
                <a:lnTo>
                  <a:pt x="21118" y="24705"/>
                </a:lnTo>
                <a:lnTo>
                  <a:pt x="64344" y="6463"/>
                </a:lnTo>
                <a:lnTo>
                  <a:pt x="112449" y="0"/>
                </a:lnTo>
              </a:path>
            </a:pathLst>
          </a:custGeom>
          <a:ln w="38099">
            <a:solidFill>
              <a:srgbClr val="2D29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058" y="2313343"/>
            <a:ext cx="114300" cy="114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058" y="2770543"/>
            <a:ext cx="114300" cy="1143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0058" y="3684943"/>
            <a:ext cx="114300" cy="1143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994483" y="414214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4483" y="459934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94483" y="505654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4483" y="551374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94483" y="688534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4483" y="734254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2D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0058" y="7799743"/>
            <a:ext cx="114300" cy="1143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0058" y="8256943"/>
            <a:ext cx="114300" cy="1143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40225" y="1098986"/>
            <a:ext cx="16414115" cy="7865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50" dirty="0">
                <a:solidFill>
                  <a:srgbClr val="2D2929"/>
                </a:solidFill>
                <a:latin typeface="Arial Black"/>
                <a:cs typeface="Arial Black"/>
              </a:rPr>
              <a:t>CARATTERISTICHE</a:t>
            </a:r>
            <a:r>
              <a:rPr sz="2300" spc="-65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210" dirty="0">
                <a:solidFill>
                  <a:srgbClr val="2D2929"/>
                </a:solidFill>
                <a:latin typeface="Arial Black"/>
                <a:cs typeface="Arial Black"/>
              </a:rPr>
              <a:t>DELLA</a:t>
            </a:r>
            <a:r>
              <a:rPr sz="2300" spc="-6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2300" spc="-55" dirty="0">
                <a:solidFill>
                  <a:srgbClr val="2D2929"/>
                </a:solidFill>
                <a:latin typeface="Arial Black"/>
                <a:cs typeface="Arial Black"/>
              </a:rPr>
              <a:t>PROPOSTA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255"/>
              </a:spcBef>
            </a:pPr>
            <a:endParaRPr sz="2300">
              <a:latin typeface="Arial Black"/>
              <a:cs typeface="Arial Black"/>
            </a:endParaRPr>
          </a:p>
          <a:p>
            <a:pPr marL="438784">
              <a:lnSpc>
                <a:spcPct val="100000"/>
              </a:lnSpc>
            </a:pPr>
            <a:r>
              <a:rPr sz="2550" spc="254" dirty="0">
                <a:solidFill>
                  <a:srgbClr val="2D2929"/>
                </a:solidFill>
                <a:latin typeface="Trebuchet MS"/>
                <a:cs typeface="Trebuchet MS"/>
              </a:rPr>
              <a:t>durata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7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85" dirty="0">
                <a:solidFill>
                  <a:srgbClr val="2D2929"/>
                </a:solidFill>
                <a:latin typeface="Trebuchet MS"/>
                <a:cs typeface="Trebuchet MS"/>
              </a:rPr>
              <a:t>percorso</a:t>
            </a:r>
            <a:endParaRPr sz="2550">
              <a:latin typeface="Trebuchet MS"/>
              <a:cs typeface="Trebuchet MS"/>
            </a:endParaRPr>
          </a:p>
          <a:p>
            <a:pPr marL="438784" marR="230504">
              <a:lnSpc>
                <a:spcPct val="117600"/>
              </a:lnSpc>
              <a:spcBef>
                <a:spcPts val="5"/>
              </a:spcBef>
            </a:pPr>
            <a:r>
              <a:rPr sz="2550" spc="270" dirty="0">
                <a:solidFill>
                  <a:srgbClr val="2D2929"/>
                </a:solidFill>
                <a:latin typeface="Trebuchet MS"/>
                <a:cs typeface="Trebuchet MS"/>
              </a:rPr>
              <a:t>quante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31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5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7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90" dirty="0">
                <a:solidFill>
                  <a:srgbClr val="2D2929"/>
                </a:solidFill>
                <a:latin typeface="Trebuchet MS"/>
                <a:cs typeface="Trebuchet MS"/>
              </a:rPr>
              <a:t>personale</a:t>
            </a:r>
            <a:r>
              <a:rPr sz="25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90" dirty="0">
                <a:solidFill>
                  <a:srgbClr val="2D2929"/>
                </a:solidFill>
                <a:latin typeface="Trebuchet MS"/>
                <a:cs typeface="Trebuchet MS"/>
              </a:rPr>
              <a:t>museale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325" dirty="0">
                <a:solidFill>
                  <a:srgbClr val="2D2929"/>
                </a:solidFill>
                <a:latin typeface="Trebuchet MS"/>
                <a:cs typeface="Trebuchet MS"/>
              </a:rPr>
              <a:t>condurranno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dirty="0">
                <a:solidFill>
                  <a:srgbClr val="2D2929"/>
                </a:solidFill>
                <a:latin typeface="Trebuchet MS"/>
                <a:cs typeface="Trebuchet MS"/>
              </a:rPr>
              <a:t>il</a:t>
            </a:r>
            <a:r>
              <a:rPr sz="25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95" dirty="0">
                <a:solidFill>
                  <a:srgbClr val="2D2929"/>
                </a:solidFill>
                <a:latin typeface="Trebuchet MS"/>
                <a:cs typeface="Trebuchet MS"/>
              </a:rPr>
              <a:t>percorso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45" dirty="0">
                <a:solidFill>
                  <a:srgbClr val="2D2929"/>
                </a:solidFill>
                <a:latin typeface="Trebuchet MS"/>
                <a:cs typeface="Trebuchet MS"/>
              </a:rPr>
              <a:t>quale</a:t>
            </a:r>
            <a:r>
              <a:rPr sz="25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75" dirty="0">
                <a:solidFill>
                  <a:srgbClr val="2D2929"/>
                </a:solidFill>
                <a:latin typeface="Trebuchet MS"/>
                <a:cs typeface="Trebuchet MS"/>
              </a:rPr>
              <a:t>ruolo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315" dirty="0">
                <a:solidFill>
                  <a:srgbClr val="2D2929"/>
                </a:solidFill>
                <a:latin typeface="Trebuchet MS"/>
                <a:cs typeface="Trebuchet MS"/>
              </a:rPr>
              <a:t>dovranno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avere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25" dirty="0">
                <a:solidFill>
                  <a:srgbClr val="2D2929"/>
                </a:solidFill>
                <a:latin typeface="Trebuchet MS"/>
                <a:cs typeface="Trebuchet MS"/>
              </a:rPr>
              <a:t>gli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operatori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socio-</a:t>
            </a:r>
            <a:r>
              <a:rPr sz="2550" spc="-5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sanitari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15" dirty="0">
                <a:solidFill>
                  <a:srgbClr val="2D2929"/>
                </a:solidFill>
                <a:latin typeface="Trebuchet MS"/>
                <a:cs typeface="Trebuchet MS"/>
              </a:rPr>
              <a:t>medici</a:t>
            </a:r>
            <a:endParaRPr sz="2550">
              <a:latin typeface="Trebuchet MS"/>
              <a:cs typeface="Trebuchet MS"/>
            </a:endParaRPr>
          </a:p>
          <a:p>
            <a:pPr marL="438784">
              <a:lnSpc>
                <a:spcPct val="100000"/>
              </a:lnSpc>
              <a:spcBef>
                <a:spcPts val="540"/>
              </a:spcBef>
            </a:pP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descrizione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04" dirty="0">
                <a:solidFill>
                  <a:srgbClr val="2D2929"/>
                </a:solidFill>
                <a:latin typeface="Trebuchet MS"/>
                <a:cs typeface="Trebuchet MS"/>
              </a:rPr>
              <a:t>dettagliata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7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50" dirty="0">
                <a:solidFill>
                  <a:srgbClr val="2D2929"/>
                </a:solidFill>
                <a:latin typeface="Trebuchet MS"/>
                <a:cs typeface="Trebuchet MS"/>
              </a:rPr>
              <a:t>percorso:</a:t>
            </a:r>
            <a:endParaRPr sz="2550">
              <a:latin typeface="Trebuchet MS"/>
              <a:cs typeface="Trebuchet MS"/>
            </a:endParaRPr>
          </a:p>
          <a:p>
            <a:pPr marL="1551305">
              <a:lnSpc>
                <a:spcPct val="100000"/>
              </a:lnSpc>
              <a:spcBef>
                <a:spcPts val="540"/>
              </a:spcBef>
            </a:pPr>
            <a:r>
              <a:rPr sz="2550" spc="335" dirty="0">
                <a:solidFill>
                  <a:srgbClr val="2D2929"/>
                </a:solidFill>
                <a:latin typeface="Trebuchet MS"/>
                <a:cs typeface="Trebuchet MS"/>
              </a:rPr>
              <a:t>momento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95" dirty="0">
                <a:solidFill>
                  <a:srgbClr val="2D2929"/>
                </a:solidFill>
                <a:latin typeface="Trebuchet MS"/>
                <a:cs typeface="Trebuchet MS"/>
              </a:rPr>
              <a:t>benvenuto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29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65" dirty="0">
                <a:solidFill>
                  <a:srgbClr val="2D2929"/>
                </a:solidFill>
                <a:latin typeface="Trebuchet MS"/>
                <a:cs typeface="Trebuchet MS"/>
              </a:rPr>
              <a:t>presentazioni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80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310" dirty="0">
                <a:solidFill>
                  <a:srgbClr val="2D2929"/>
                </a:solidFill>
                <a:latin typeface="Trebuchet MS"/>
                <a:cs typeface="Trebuchet MS"/>
              </a:rPr>
              <a:t>persone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80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45" dirty="0">
                <a:solidFill>
                  <a:srgbClr val="2D2929"/>
                </a:solidFill>
                <a:latin typeface="Trebuchet MS"/>
                <a:cs typeface="Trebuchet MS"/>
              </a:rPr>
              <a:t>attività</a:t>
            </a:r>
            <a:endParaRPr sz="2550">
              <a:latin typeface="Trebuchet MS"/>
              <a:cs typeface="Trebuchet MS"/>
            </a:endParaRPr>
          </a:p>
          <a:p>
            <a:pPr marL="1551305" marR="1278890">
              <a:lnSpc>
                <a:spcPct val="117600"/>
              </a:lnSpc>
            </a:pPr>
            <a:r>
              <a:rPr sz="2550" spc="229" dirty="0">
                <a:solidFill>
                  <a:srgbClr val="2D2929"/>
                </a:solidFill>
                <a:latin typeface="Trebuchet MS"/>
                <a:cs typeface="Trebuchet MS"/>
              </a:rPr>
              <a:t>esplicitazione</a:t>
            </a:r>
            <a:r>
              <a:rPr sz="25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80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45" dirty="0">
                <a:solidFill>
                  <a:srgbClr val="2D2929"/>
                </a:solidFill>
                <a:latin typeface="Trebuchet MS"/>
                <a:cs typeface="Trebuchet MS"/>
              </a:rPr>
              <a:t>regole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54" dirty="0">
                <a:solidFill>
                  <a:srgbClr val="2D2929"/>
                </a:solidFill>
                <a:latin typeface="Trebuchet MS"/>
                <a:cs typeface="Trebuchet MS"/>
              </a:rPr>
              <a:t>comunicative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-185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550" spc="-5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54" dirty="0">
                <a:solidFill>
                  <a:srgbClr val="2D2929"/>
                </a:solidFill>
                <a:latin typeface="Trebuchet MS"/>
                <a:cs typeface="Trebuchet MS"/>
              </a:rPr>
              <a:t>darsi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7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65" dirty="0">
                <a:solidFill>
                  <a:srgbClr val="2D2929"/>
                </a:solidFill>
                <a:latin typeface="Trebuchet MS"/>
                <a:cs typeface="Trebuchet MS"/>
              </a:rPr>
              <a:t>tu,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70" dirty="0">
                <a:solidFill>
                  <a:srgbClr val="2D2929"/>
                </a:solidFill>
                <a:latin typeface="Trebuchet MS"/>
                <a:cs typeface="Trebuchet MS"/>
              </a:rPr>
              <a:t>chiamarsi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29" dirty="0">
                <a:solidFill>
                  <a:srgbClr val="2D2929"/>
                </a:solidFill>
                <a:latin typeface="Trebuchet MS"/>
                <a:cs typeface="Trebuchet MS"/>
              </a:rPr>
              <a:t>per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80" dirty="0">
                <a:solidFill>
                  <a:srgbClr val="2D2929"/>
                </a:solidFill>
                <a:latin typeface="Trebuchet MS"/>
                <a:cs typeface="Trebuchet MS"/>
              </a:rPr>
              <a:t>nome..) </a:t>
            </a:r>
            <a:r>
              <a:rPr sz="2550" spc="275" dirty="0">
                <a:solidFill>
                  <a:srgbClr val="2D2929"/>
                </a:solidFill>
                <a:latin typeface="Trebuchet MS"/>
                <a:cs typeface="Trebuchet MS"/>
              </a:rPr>
              <a:t>spiegazione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20" dirty="0">
                <a:solidFill>
                  <a:srgbClr val="2D2929"/>
                </a:solidFill>
                <a:latin typeface="Trebuchet MS"/>
                <a:cs typeface="Trebuchet MS"/>
              </a:rPr>
              <a:t>cos’</a:t>
            </a:r>
            <a:r>
              <a:rPr sz="2550" spc="-5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è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90" dirty="0">
                <a:solidFill>
                  <a:srgbClr val="2D2929"/>
                </a:solidFill>
                <a:latin typeface="Trebuchet MS"/>
                <a:cs typeface="Trebuchet MS"/>
              </a:rPr>
              <a:t>questo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390" dirty="0">
                <a:solidFill>
                  <a:srgbClr val="2D2929"/>
                </a:solidFill>
                <a:latin typeface="Trebuchet MS"/>
                <a:cs typeface="Trebuchet MS"/>
              </a:rPr>
              <a:t>Museo</a:t>
            </a:r>
            <a:endParaRPr sz="2550">
              <a:latin typeface="Trebuchet MS"/>
              <a:cs typeface="Trebuchet MS"/>
            </a:endParaRPr>
          </a:p>
          <a:p>
            <a:pPr marL="1551305">
              <a:lnSpc>
                <a:spcPct val="100000"/>
              </a:lnSpc>
              <a:spcBef>
                <a:spcPts val="540"/>
              </a:spcBef>
            </a:pPr>
            <a:r>
              <a:rPr sz="2550" spc="190" dirty="0">
                <a:solidFill>
                  <a:srgbClr val="2D2929"/>
                </a:solidFill>
                <a:latin typeface="Trebuchet MS"/>
                <a:cs typeface="Trebuchet MS"/>
              </a:rPr>
              <a:t>visita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90" dirty="0">
                <a:solidFill>
                  <a:srgbClr val="2D2929"/>
                </a:solidFill>
                <a:latin typeface="Trebuchet MS"/>
                <a:cs typeface="Trebuchet MS"/>
              </a:rPr>
              <a:t>a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345" dirty="0">
                <a:solidFill>
                  <a:srgbClr val="2D2929"/>
                </a:solidFill>
                <a:latin typeface="Trebuchet MS"/>
                <a:cs typeface="Trebuchet MS"/>
              </a:rPr>
              <a:t>massimo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30" dirty="0">
                <a:solidFill>
                  <a:srgbClr val="2D2929"/>
                </a:solidFill>
                <a:latin typeface="Trebuchet MS"/>
                <a:cs typeface="Trebuchet MS"/>
              </a:rPr>
              <a:t>4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75" dirty="0">
                <a:solidFill>
                  <a:srgbClr val="2D2929"/>
                </a:solidFill>
                <a:latin typeface="Trebuchet MS"/>
                <a:cs typeface="Trebuchet MS"/>
              </a:rPr>
              <a:t>opere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10" dirty="0">
                <a:solidFill>
                  <a:srgbClr val="2D2929"/>
                </a:solidFill>
                <a:latin typeface="Trebuchet MS"/>
                <a:cs typeface="Trebuchet MS"/>
              </a:rPr>
              <a:t>che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330" dirty="0">
                <a:solidFill>
                  <a:srgbClr val="2D2929"/>
                </a:solidFill>
                <a:latin typeface="Trebuchet MS"/>
                <a:cs typeface="Trebuchet MS"/>
              </a:rPr>
              <a:t>andranno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45" dirty="0">
                <a:solidFill>
                  <a:srgbClr val="2D2929"/>
                </a:solidFill>
                <a:latin typeface="Trebuchet MS"/>
                <a:cs typeface="Trebuchet MS"/>
              </a:rPr>
              <a:t>attentamente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40" dirty="0">
                <a:solidFill>
                  <a:srgbClr val="2D2929"/>
                </a:solidFill>
                <a:latin typeface="Trebuchet MS"/>
                <a:cs typeface="Trebuchet MS"/>
              </a:rPr>
              <a:t>individuate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condivise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29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endParaRPr sz="2550">
              <a:latin typeface="Trebuchet MS"/>
              <a:cs typeface="Trebuchet MS"/>
            </a:endParaRPr>
          </a:p>
          <a:p>
            <a:pPr marL="1551305" marR="9525">
              <a:lnSpc>
                <a:spcPct val="117600"/>
              </a:lnSpc>
            </a:pP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l'equipe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54" dirty="0">
                <a:solidFill>
                  <a:srgbClr val="2D2929"/>
                </a:solidFill>
                <a:latin typeface="Trebuchet MS"/>
                <a:cs typeface="Trebuchet MS"/>
              </a:rPr>
              <a:t>medica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70" dirty="0">
                <a:solidFill>
                  <a:srgbClr val="2D2929"/>
                </a:solidFill>
                <a:latin typeface="Trebuchet MS"/>
                <a:cs typeface="Trebuchet MS"/>
              </a:rPr>
              <a:t>anche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25" dirty="0">
                <a:solidFill>
                  <a:srgbClr val="2D2929"/>
                </a:solidFill>
                <a:latin typeface="Trebuchet MS"/>
                <a:cs typeface="Trebuchet MS"/>
              </a:rPr>
              <a:t>sulla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80" dirty="0">
                <a:solidFill>
                  <a:srgbClr val="2D2929"/>
                </a:solidFill>
                <a:latin typeface="Trebuchet MS"/>
                <a:cs typeface="Trebuchet MS"/>
              </a:rPr>
              <a:t>base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75" dirty="0">
                <a:solidFill>
                  <a:srgbClr val="2D2929"/>
                </a:solidFill>
                <a:latin typeface="Trebuchet MS"/>
                <a:cs typeface="Trebuchet MS"/>
              </a:rPr>
              <a:t>del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40" dirty="0">
                <a:solidFill>
                  <a:srgbClr val="2D2929"/>
                </a:solidFill>
                <a:latin typeface="Trebuchet MS"/>
                <a:cs typeface="Trebuchet MS"/>
              </a:rPr>
              <a:t>tema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10" dirty="0">
                <a:solidFill>
                  <a:srgbClr val="2D2929"/>
                </a:solidFill>
                <a:latin typeface="Trebuchet MS"/>
                <a:cs typeface="Trebuchet MS"/>
              </a:rPr>
              <a:t>scelto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90" dirty="0">
                <a:solidFill>
                  <a:srgbClr val="2D2929"/>
                </a:solidFill>
                <a:latin typeface="Trebuchet MS"/>
                <a:cs typeface="Trebuchet MS"/>
              </a:rPr>
              <a:t>della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tipologia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80" dirty="0">
                <a:solidFill>
                  <a:srgbClr val="2D2929"/>
                </a:solidFill>
                <a:latin typeface="Trebuchet MS"/>
                <a:cs typeface="Trebuchet MS"/>
              </a:rPr>
              <a:t>patrimonio</a:t>
            </a:r>
            <a:r>
              <a:rPr sz="2550" spc="35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00" dirty="0">
                <a:solidFill>
                  <a:srgbClr val="2D2929"/>
                </a:solidFill>
                <a:latin typeface="Trebuchet MS"/>
                <a:cs typeface="Trebuchet MS"/>
              </a:rPr>
              <a:t>da </a:t>
            </a:r>
            <a:r>
              <a:rPr sz="2550" spc="229" dirty="0">
                <a:solidFill>
                  <a:srgbClr val="2D2929"/>
                </a:solidFill>
                <a:latin typeface="Trebuchet MS"/>
                <a:cs typeface="Trebuchet MS"/>
              </a:rPr>
              <a:t>analizzare</a:t>
            </a:r>
            <a:r>
              <a:rPr sz="25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-185" dirty="0">
                <a:solidFill>
                  <a:srgbClr val="2D2929"/>
                </a:solidFill>
                <a:latin typeface="Trebuchet MS"/>
                <a:cs typeface="Trebuchet MS"/>
              </a:rPr>
              <a:t>(</a:t>
            </a:r>
            <a:r>
              <a:rPr sz="2550" spc="-5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75" dirty="0">
                <a:solidFill>
                  <a:srgbClr val="2D2929"/>
                </a:solidFill>
                <a:latin typeface="Trebuchet MS"/>
                <a:cs typeface="Trebuchet MS"/>
              </a:rPr>
              <a:t>opere</a:t>
            </a:r>
            <a:r>
              <a:rPr sz="25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50" dirty="0">
                <a:solidFill>
                  <a:srgbClr val="2D2929"/>
                </a:solidFill>
                <a:latin typeface="Trebuchet MS"/>
                <a:cs typeface="Trebuchet MS"/>
              </a:rPr>
              <a:t>bidimensionali,</a:t>
            </a:r>
            <a:r>
              <a:rPr sz="25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tridimensionali,</a:t>
            </a:r>
            <a:r>
              <a:rPr sz="25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75" dirty="0">
                <a:solidFill>
                  <a:srgbClr val="2D2929"/>
                </a:solidFill>
                <a:latin typeface="Trebuchet MS"/>
                <a:cs typeface="Trebuchet MS"/>
              </a:rPr>
              <a:t>astratte,</a:t>
            </a:r>
            <a:r>
              <a:rPr sz="2550" spc="38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40" dirty="0">
                <a:solidFill>
                  <a:srgbClr val="2D2929"/>
                </a:solidFill>
                <a:latin typeface="Trebuchet MS"/>
                <a:cs typeface="Trebuchet MS"/>
              </a:rPr>
              <a:t>figurative...)</a:t>
            </a:r>
            <a:endParaRPr sz="2550">
              <a:latin typeface="Trebuchet MS"/>
              <a:cs typeface="Trebuchet MS"/>
            </a:endParaRPr>
          </a:p>
          <a:p>
            <a:pPr marL="1551305" marR="9309735">
              <a:lnSpc>
                <a:spcPct val="117600"/>
              </a:lnSpc>
              <a:spcBef>
                <a:spcPts val="5"/>
              </a:spcBef>
            </a:pPr>
            <a:r>
              <a:rPr sz="2550" spc="240" dirty="0">
                <a:solidFill>
                  <a:srgbClr val="2D2929"/>
                </a:solidFill>
                <a:latin typeface="Trebuchet MS"/>
                <a:cs typeface="Trebuchet MS"/>
              </a:rPr>
              <a:t>eventuale</a:t>
            </a:r>
            <a:r>
              <a:rPr sz="25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55" dirty="0">
                <a:solidFill>
                  <a:srgbClr val="2D2929"/>
                </a:solidFill>
                <a:latin typeface="Trebuchet MS"/>
                <a:cs typeface="Trebuchet MS"/>
              </a:rPr>
              <a:t>attività</a:t>
            </a:r>
            <a:r>
              <a:rPr sz="2550" spc="38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laboratoriale </a:t>
            </a:r>
            <a:r>
              <a:rPr sz="2550" spc="254" dirty="0">
                <a:solidFill>
                  <a:srgbClr val="2D2929"/>
                </a:solidFill>
                <a:latin typeface="Trebuchet MS"/>
                <a:cs typeface="Trebuchet MS"/>
              </a:rPr>
              <a:t>saluto</a:t>
            </a:r>
            <a:r>
              <a:rPr sz="2550" spc="37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95" dirty="0">
                <a:solidFill>
                  <a:srgbClr val="2D2929"/>
                </a:solidFill>
                <a:latin typeface="Trebuchet MS"/>
                <a:cs typeface="Trebuchet MS"/>
              </a:rPr>
              <a:t>finale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dirty="0">
                <a:solidFill>
                  <a:srgbClr val="2D2929"/>
                </a:solidFill>
                <a:latin typeface="Trebuchet MS"/>
                <a:cs typeface="Trebuchet MS"/>
              </a:rPr>
              <a:t>all’</a:t>
            </a:r>
            <a:r>
              <a:rPr sz="2550" spc="-5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10" dirty="0">
                <a:solidFill>
                  <a:srgbClr val="2D2929"/>
                </a:solidFill>
                <a:latin typeface="Trebuchet MS"/>
                <a:cs typeface="Trebuchet MS"/>
              </a:rPr>
              <a:t>uscita</a:t>
            </a:r>
            <a:endParaRPr sz="2550">
              <a:latin typeface="Trebuchet MS"/>
              <a:cs typeface="Trebuchet MS"/>
            </a:endParaRPr>
          </a:p>
          <a:p>
            <a:pPr marL="438784">
              <a:lnSpc>
                <a:spcPct val="100000"/>
              </a:lnSpc>
              <a:spcBef>
                <a:spcPts val="540"/>
              </a:spcBef>
            </a:pPr>
            <a:r>
              <a:rPr sz="2550" spc="280" dirty="0">
                <a:solidFill>
                  <a:srgbClr val="2D2929"/>
                </a:solidFill>
                <a:latin typeface="Trebuchet MS"/>
                <a:cs typeface="Trebuchet MS"/>
              </a:rPr>
              <a:t>informare</a:t>
            </a:r>
            <a:r>
              <a:rPr sz="25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dirty="0">
                <a:solidFill>
                  <a:srgbClr val="2D2929"/>
                </a:solidFill>
                <a:latin typeface="Trebuchet MS"/>
                <a:cs typeface="Trebuchet MS"/>
              </a:rPr>
              <a:t>i</a:t>
            </a:r>
            <a:r>
              <a:rPr sz="25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caregiver</a:t>
            </a:r>
            <a:r>
              <a:rPr sz="25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29" dirty="0">
                <a:solidFill>
                  <a:srgbClr val="2D2929"/>
                </a:solidFill>
                <a:latin typeface="Trebuchet MS"/>
                <a:cs typeface="Trebuchet MS"/>
              </a:rPr>
              <a:t>sul</a:t>
            </a:r>
            <a:r>
              <a:rPr sz="25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progetto</a:t>
            </a:r>
            <a:r>
              <a:rPr sz="25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85" dirty="0">
                <a:solidFill>
                  <a:srgbClr val="2D2929"/>
                </a:solidFill>
                <a:latin typeface="Trebuchet MS"/>
                <a:cs typeface="Trebuchet MS"/>
              </a:rPr>
              <a:t>le</a:t>
            </a:r>
            <a:r>
              <a:rPr sz="25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95" dirty="0">
                <a:solidFill>
                  <a:srgbClr val="2D2929"/>
                </a:solidFill>
                <a:latin typeface="Trebuchet MS"/>
                <a:cs typeface="Trebuchet MS"/>
              </a:rPr>
              <a:t>fasi</a:t>
            </a:r>
            <a:r>
              <a:rPr sz="2550" spc="34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40" dirty="0">
                <a:solidFill>
                  <a:srgbClr val="2D2929"/>
                </a:solidFill>
                <a:latin typeface="Trebuchet MS"/>
                <a:cs typeface="Trebuchet MS"/>
              </a:rPr>
              <a:t>di</a:t>
            </a:r>
            <a:r>
              <a:rPr sz="2550" spc="34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valutazione</a:t>
            </a:r>
            <a:endParaRPr sz="2550">
              <a:latin typeface="Trebuchet MS"/>
              <a:cs typeface="Trebuchet MS"/>
            </a:endParaRPr>
          </a:p>
          <a:p>
            <a:pPr marL="438784" marR="5080">
              <a:lnSpc>
                <a:spcPct val="117600"/>
              </a:lnSpc>
            </a:pP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condividere</a:t>
            </a:r>
            <a:r>
              <a:rPr sz="25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54" dirty="0">
                <a:solidFill>
                  <a:srgbClr val="2D2929"/>
                </a:solidFill>
                <a:latin typeface="Trebuchet MS"/>
                <a:cs typeface="Trebuchet MS"/>
              </a:rPr>
              <a:t>con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l'equipe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54" dirty="0">
                <a:solidFill>
                  <a:srgbClr val="2D2929"/>
                </a:solidFill>
                <a:latin typeface="Trebuchet MS"/>
                <a:cs typeface="Trebuchet MS"/>
              </a:rPr>
              <a:t>medica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29" dirty="0">
                <a:solidFill>
                  <a:srgbClr val="2D2929"/>
                </a:solidFill>
                <a:latin typeface="Trebuchet MS"/>
                <a:cs typeface="Trebuchet MS"/>
              </a:rPr>
              <a:t>strumenti,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90" dirty="0">
                <a:solidFill>
                  <a:srgbClr val="2D2929"/>
                </a:solidFill>
                <a:latin typeface="Trebuchet MS"/>
                <a:cs typeface="Trebuchet MS"/>
              </a:rPr>
              <a:t>strategie,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60" dirty="0">
                <a:solidFill>
                  <a:srgbClr val="2D2929"/>
                </a:solidFill>
                <a:latin typeface="Trebuchet MS"/>
                <a:cs typeface="Trebuchet MS"/>
              </a:rPr>
              <a:t>metodi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95" dirty="0">
                <a:solidFill>
                  <a:srgbClr val="2D2929"/>
                </a:solidFill>
                <a:latin typeface="Trebuchet MS"/>
                <a:cs typeface="Trebuchet MS"/>
              </a:rPr>
              <a:t>risultati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80" dirty="0">
                <a:solidFill>
                  <a:srgbClr val="2D2929"/>
                </a:solidFill>
                <a:latin typeface="Trebuchet MS"/>
                <a:cs typeface="Trebuchet MS"/>
              </a:rPr>
              <a:t>delle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04" dirty="0">
                <a:solidFill>
                  <a:srgbClr val="2D2929"/>
                </a:solidFill>
                <a:latin typeface="Trebuchet MS"/>
                <a:cs typeface="Trebuchet MS"/>
              </a:rPr>
              <a:t>varie</a:t>
            </a:r>
            <a:r>
              <a:rPr sz="2550" spc="36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95" dirty="0">
                <a:solidFill>
                  <a:srgbClr val="2D2929"/>
                </a:solidFill>
                <a:latin typeface="Trebuchet MS"/>
                <a:cs typeface="Trebuchet MS"/>
              </a:rPr>
              <a:t>fasi</a:t>
            </a:r>
            <a:r>
              <a:rPr sz="2550" spc="36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114" dirty="0">
                <a:solidFill>
                  <a:srgbClr val="2D2929"/>
                </a:solidFill>
                <a:latin typeface="Trebuchet MS"/>
                <a:cs typeface="Trebuchet MS"/>
              </a:rPr>
              <a:t>di </a:t>
            </a:r>
            <a:r>
              <a:rPr sz="2550" spc="190" dirty="0">
                <a:solidFill>
                  <a:srgbClr val="2D2929"/>
                </a:solidFill>
                <a:latin typeface="Trebuchet MS"/>
                <a:cs typeface="Trebuchet MS"/>
              </a:rPr>
              <a:t>verifica</a:t>
            </a:r>
            <a:r>
              <a:rPr sz="2550" spc="335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55" dirty="0">
                <a:solidFill>
                  <a:srgbClr val="2D2929"/>
                </a:solidFill>
                <a:latin typeface="Trebuchet MS"/>
                <a:cs typeface="Trebuchet MS"/>
              </a:rPr>
              <a:t>e</a:t>
            </a:r>
            <a:r>
              <a:rPr sz="2550" spc="350" dirty="0">
                <a:solidFill>
                  <a:srgbClr val="2D2929"/>
                </a:solidFill>
                <a:latin typeface="Trebuchet MS"/>
                <a:cs typeface="Trebuchet MS"/>
              </a:rPr>
              <a:t> </a:t>
            </a:r>
            <a:r>
              <a:rPr sz="2550" spc="235" dirty="0">
                <a:solidFill>
                  <a:srgbClr val="2D2929"/>
                </a:solidFill>
                <a:latin typeface="Trebuchet MS"/>
                <a:cs typeface="Trebuchet MS"/>
              </a:rPr>
              <a:t>valutazione</a:t>
            </a:r>
            <a:endParaRPr sz="2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2388900"/>
            <a:ext cx="14782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ELABORAZIONE GRAFICA DEI RISULTATI DEI QUESTIONARI DISTRIBUITI AL TERMINE DI OGNI SESSIONE ALLA GAM</a:t>
            </a:r>
            <a:r>
              <a:rPr lang="it-IT" sz="8800" b="1" dirty="0">
                <a:effectLst/>
                <a:latin typeface="+mj-lt"/>
                <a:cs typeface="Kailasa" panose="02000500000000020004" pitchFamily="2" charset="0"/>
              </a:rPr>
              <a:t> 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14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CAREGIVER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F2D8CF-D520-3406-D7C8-64DA14C88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"/>
          <a:stretch/>
        </p:blipFill>
        <p:spPr>
          <a:xfrm>
            <a:off x="9347200" y="4062878"/>
            <a:ext cx="7769726" cy="43445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2EFF72-5E2D-1DAE-FC23-C281F04E6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4" y="4062878"/>
            <a:ext cx="7769726" cy="43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09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CAREGIVER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95386C-343F-2D5B-576D-BA5323C80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74859"/>
            <a:ext cx="8153400" cy="38122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8017F4-FDAC-431F-78C6-5058A1867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65" y="4076700"/>
            <a:ext cx="7772400" cy="38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55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CAREGIVER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A47645-64DB-7430-216B-6C2EABF96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1499"/>
            <a:ext cx="8807270" cy="49357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9A45FA7-EC9F-A201-BA72-8B544F4D3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65" y="3111499"/>
            <a:ext cx="8096535" cy="49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1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OPERATORI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484B04-7F68-7B73-C287-E35D49EC8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54479"/>
            <a:ext cx="7687785" cy="50272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19B39B-B9D3-0CD4-3A8E-81443AF73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r="6330"/>
          <a:stretch/>
        </p:blipFill>
        <p:spPr>
          <a:xfrm>
            <a:off x="9677400" y="3754478"/>
            <a:ext cx="7587522" cy="50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OPERATORI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1D850F-871E-A448-21DA-1F7383357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79800"/>
            <a:ext cx="8581334" cy="52846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56EED67-60F3-831C-404E-D74566F51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3467100"/>
            <a:ext cx="8597900" cy="53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56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OPERATORI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FC1F14-C25D-BCDE-A3D7-4C62EDC99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r="16973"/>
          <a:stretch/>
        </p:blipFill>
        <p:spPr>
          <a:xfrm>
            <a:off x="1143000" y="3543300"/>
            <a:ext cx="5486400" cy="53438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C89DE03-3291-4EC0-10FF-1580597A9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84" y="4140200"/>
            <a:ext cx="9791700" cy="451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42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CAREGIVER - Affermazioni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E409E1-45D2-E4BC-9225-ABC28A45C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55" y="3465095"/>
            <a:ext cx="13524289" cy="56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6472" y="1512633"/>
              <a:ext cx="13717432" cy="60984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65042" y="1501203"/>
              <a:ext cx="13740765" cy="6121400"/>
            </a:xfrm>
            <a:custGeom>
              <a:avLst/>
              <a:gdLst/>
              <a:ahLst/>
              <a:cxnLst/>
              <a:rect l="l" t="t" r="r" b="b"/>
              <a:pathLst>
                <a:path w="13740765" h="6121400">
                  <a:moveTo>
                    <a:pt x="0" y="0"/>
                  </a:moveTo>
                  <a:lnTo>
                    <a:pt x="0" y="6121155"/>
                  </a:lnTo>
                  <a:lnTo>
                    <a:pt x="13740288" y="6121155"/>
                  </a:lnTo>
                  <a:lnTo>
                    <a:pt x="13740288" y="0"/>
                  </a:lnTo>
                  <a:lnTo>
                    <a:pt x="0" y="0"/>
                  </a:lnTo>
                </a:path>
              </a:pathLst>
            </a:custGeom>
            <a:ln w="4191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7473"/>
            <a:ext cx="18287999" cy="172952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33454" y="1656499"/>
            <a:ext cx="5319945" cy="1122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200" dirty="0">
                <a:solidFill>
                  <a:srgbClr val="2D2929"/>
                </a:solidFill>
              </a:rPr>
              <a:t>Chi</a:t>
            </a:r>
            <a:r>
              <a:rPr sz="7200" spc="-295" dirty="0">
                <a:solidFill>
                  <a:srgbClr val="2D2929"/>
                </a:solidFill>
              </a:rPr>
              <a:t> </a:t>
            </a:r>
            <a:r>
              <a:rPr sz="7200" spc="-10" dirty="0">
                <a:solidFill>
                  <a:srgbClr val="2D2929"/>
                </a:solidFill>
              </a:rPr>
              <a:t>siamo</a:t>
            </a:r>
            <a:endParaRPr sz="7200" dirty="0"/>
          </a:p>
        </p:txBody>
      </p:sp>
      <p:sp>
        <p:nvSpPr>
          <p:cNvPr id="7" name="object 7"/>
          <p:cNvSpPr txBox="1"/>
          <p:nvPr/>
        </p:nvSpPr>
        <p:spPr>
          <a:xfrm>
            <a:off x="2833455" y="3092061"/>
            <a:ext cx="12339320" cy="3814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La</a:t>
            </a:r>
            <a:r>
              <a:rPr sz="2050" spc="204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0" dirty="0">
                <a:solidFill>
                  <a:srgbClr val="292524"/>
                </a:solidFill>
                <a:latin typeface="Verdana"/>
                <a:cs typeface="Verdana"/>
              </a:rPr>
              <a:t>Fondazione</a:t>
            </a:r>
            <a:r>
              <a:rPr sz="2050" spc="20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0" dirty="0">
                <a:solidFill>
                  <a:srgbClr val="292524"/>
                </a:solidFill>
                <a:latin typeface="Verdana"/>
                <a:cs typeface="Verdana"/>
              </a:rPr>
              <a:t>Carlo</a:t>
            </a:r>
            <a:r>
              <a:rPr sz="2050" spc="204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135" dirty="0">
                <a:solidFill>
                  <a:srgbClr val="292524"/>
                </a:solidFill>
                <a:latin typeface="Verdana"/>
                <a:cs typeface="Verdana"/>
              </a:rPr>
              <a:t>Molo</a:t>
            </a:r>
            <a:r>
              <a:rPr sz="2050" spc="20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ONLUS</a:t>
            </a:r>
            <a:r>
              <a:rPr sz="2050" spc="204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92524"/>
                </a:solidFill>
                <a:latin typeface="Verdana"/>
                <a:cs typeface="Verdana"/>
              </a:rPr>
              <a:t>promuove</a:t>
            </a:r>
            <a:r>
              <a:rPr sz="2050" spc="204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da</a:t>
            </a:r>
            <a:r>
              <a:rPr sz="2050" spc="20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5" dirty="0">
                <a:solidFill>
                  <a:srgbClr val="292524"/>
                </a:solidFill>
                <a:latin typeface="Verdana"/>
                <a:cs typeface="Verdana"/>
              </a:rPr>
              <a:t>anni</a:t>
            </a:r>
            <a:r>
              <a:rPr sz="2050" spc="204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la</a:t>
            </a:r>
            <a:r>
              <a:rPr sz="2050" spc="204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75" dirty="0">
                <a:solidFill>
                  <a:srgbClr val="292524"/>
                </a:solidFill>
                <a:latin typeface="Verdana"/>
                <a:cs typeface="Verdana"/>
              </a:rPr>
              <a:t>ricerca</a:t>
            </a:r>
            <a:r>
              <a:rPr sz="2050" spc="20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5" dirty="0">
                <a:solidFill>
                  <a:srgbClr val="292524"/>
                </a:solidFill>
                <a:latin typeface="Verdana"/>
                <a:cs typeface="Verdana"/>
              </a:rPr>
              <a:t>neuroscientifica</a:t>
            </a:r>
            <a:r>
              <a:rPr sz="2050" spc="204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volta</a:t>
            </a:r>
            <a:r>
              <a:rPr sz="2050" spc="20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-25" dirty="0">
                <a:solidFill>
                  <a:srgbClr val="292524"/>
                </a:solidFill>
                <a:latin typeface="Verdana"/>
                <a:cs typeface="Verdana"/>
              </a:rPr>
              <a:t>al </a:t>
            </a:r>
            <a:r>
              <a:rPr sz="2050" spc="80" dirty="0">
                <a:solidFill>
                  <a:srgbClr val="292524"/>
                </a:solidFill>
                <a:latin typeface="Verdana"/>
                <a:cs typeface="Verdana"/>
              </a:rPr>
              <a:t>benessere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92524"/>
                </a:solidFill>
                <a:latin typeface="Verdana"/>
                <a:cs typeface="Verdana"/>
              </a:rPr>
              <a:t>delle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5" dirty="0">
                <a:solidFill>
                  <a:srgbClr val="292524"/>
                </a:solidFill>
                <a:latin typeface="Verdana"/>
                <a:cs typeface="Verdana"/>
              </a:rPr>
              <a:t>persone.</a:t>
            </a: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ANCo</a:t>
            </a:r>
            <a:r>
              <a:rPr sz="2050" spc="-55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-280" dirty="0">
                <a:solidFill>
                  <a:srgbClr val="292524"/>
                </a:solidFill>
                <a:latin typeface="Verdana"/>
                <a:cs typeface="Verdana"/>
              </a:rPr>
              <a:t>S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è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un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APS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che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5" dirty="0">
                <a:solidFill>
                  <a:srgbClr val="292524"/>
                </a:solidFill>
                <a:latin typeface="Verdana"/>
                <a:cs typeface="Verdana"/>
              </a:rPr>
              <a:t>realizza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75" dirty="0">
                <a:solidFill>
                  <a:srgbClr val="292524"/>
                </a:solidFill>
                <a:latin typeface="Verdana"/>
                <a:cs typeface="Verdana"/>
              </a:rPr>
              <a:t>progetti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di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sport,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92524"/>
                </a:solidFill>
                <a:latin typeface="Verdana"/>
                <a:cs typeface="Verdana"/>
              </a:rPr>
              <a:t>cultura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e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5" dirty="0">
                <a:solidFill>
                  <a:srgbClr val="292524"/>
                </a:solidFill>
                <a:latin typeface="Verdana"/>
                <a:cs typeface="Verdana"/>
              </a:rPr>
              <a:t>inclusione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0" dirty="0">
                <a:solidFill>
                  <a:srgbClr val="292524"/>
                </a:solidFill>
                <a:latin typeface="Verdana"/>
                <a:cs typeface="Verdana"/>
              </a:rPr>
              <a:t>sociale.</a:t>
            </a:r>
            <a:endParaRPr sz="2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350" spc="-105" dirty="0">
                <a:solidFill>
                  <a:srgbClr val="292524"/>
                </a:solidFill>
                <a:latin typeface="Arial Black"/>
                <a:cs typeface="Arial Black"/>
              </a:rPr>
              <a:t>L’</a:t>
            </a:r>
            <a:r>
              <a:rPr sz="2350" spc="-575" dirty="0">
                <a:solidFill>
                  <a:srgbClr val="292524"/>
                </a:solidFill>
                <a:latin typeface="Arial Black"/>
                <a:cs typeface="Arial Black"/>
              </a:rPr>
              <a:t> </a:t>
            </a:r>
            <a:r>
              <a:rPr sz="2350" spc="50" dirty="0">
                <a:solidFill>
                  <a:srgbClr val="292524"/>
                </a:solidFill>
                <a:latin typeface="Arial Black"/>
                <a:cs typeface="Arial Black"/>
              </a:rPr>
              <a:t>équipe</a:t>
            </a:r>
            <a:r>
              <a:rPr sz="2350" spc="265" dirty="0">
                <a:solidFill>
                  <a:srgbClr val="292524"/>
                </a:solidFill>
                <a:latin typeface="Arial Black"/>
                <a:cs typeface="Arial Black"/>
              </a:rPr>
              <a:t> </a:t>
            </a:r>
            <a:r>
              <a:rPr sz="2350" dirty="0">
                <a:solidFill>
                  <a:srgbClr val="292524"/>
                </a:solidFill>
                <a:latin typeface="Arial Black"/>
                <a:cs typeface="Arial Black"/>
              </a:rPr>
              <a:t>di</a:t>
            </a:r>
            <a:r>
              <a:rPr sz="2350" spc="260" dirty="0">
                <a:solidFill>
                  <a:srgbClr val="292524"/>
                </a:solidFill>
                <a:latin typeface="Arial Black"/>
                <a:cs typeface="Arial Black"/>
              </a:rPr>
              <a:t> </a:t>
            </a:r>
            <a:r>
              <a:rPr sz="2350" spc="60" dirty="0">
                <a:solidFill>
                  <a:srgbClr val="292524"/>
                </a:solidFill>
                <a:latin typeface="Arial Black"/>
                <a:cs typeface="Arial Black"/>
              </a:rPr>
              <a:t>lavoro</a:t>
            </a:r>
            <a:endParaRPr sz="2350">
              <a:latin typeface="Arial Black"/>
              <a:cs typeface="Arial Black"/>
            </a:endParaRPr>
          </a:p>
          <a:p>
            <a:pPr marL="12700" marR="123189">
              <a:lnSpc>
                <a:spcPct val="113999"/>
              </a:lnSpc>
              <a:spcBef>
                <a:spcPts val="1610"/>
              </a:spcBef>
            </a:pPr>
            <a:r>
              <a:rPr sz="3075" baseline="2710" dirty="0">
                <a:solidFill>
                  <a:srgbClr val="292524"/>
                </a:solidFill>
                <a:latin typeface="Verdana"/>
                <a:cs typeface="Verdana"/>
              </a:rPr>
              <a:t>Il</a:t>
            </a:r>
            <a:r>
              <a:rPr sz="3075" spc="300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spc="120" baseline="2710" dirty="0">
                <a:solidFill>
                  <a:srgbClr val="292524"/>
                </a:solidFill>
                <a:latin typeface="Verdana"/>
                <a:cs typeface="Verdana"/>
              </a:rPr>
              <a:t>progetto</a:t>
            </a:r>
            <a:r>
              <a:rPr sz="3075" spc="292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baseline="2710" dirty="0">
                <a:solidFill>
                  <a:srgbClr val="292524"/>
                </a:solidFill>
                <a:latin typeface="Verdana"/>
                <a:cs typeface="Verdana"/>
              </a:rPr>
              <a:t>è</a:t>
            </a:r>
            <a:r>
              <a:rPr sz="3075" spc="300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spc="142" baseline="2710" dirty="0">
                <a:solidFill>
                  <a:srgbClr val="292524"/>
                </a:solidFill>
                <a:latin typeface="Verdana"/>
                <a:cs typeface="Verdana"/>
              </a:rPr>
              <a:t>condotto</a:t>
            </a:r>
            <a:r>
              <a:rPr sz="3075" spc="300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baseline="2710" dirty="0">
                <a:solidFill>
                  <a:srgbClr val="292524"/>
                </a:solidFill>
                <a:latin typeface="Verdana"/>
                <a:cs typeface="Verdana"/>
              </a:rPr>
              <a:t>da</a:t>
            </a:r>
            <a:r>
              <a:rPr sz="3075" spc="292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spc="127" baseline="2710" dirty="0">
                <a:solidFill>
                  <a:srgbClr val="292524"/>
                </a:solidFill>
                <a:latin typeface="Arial Black"/>
                <a:cs typeface="Arial Black"/>
              </a:rPr>
              <a:t>Miriam</a:t>
            </a:r>
            <a:r>
              <a:rPr sz="3075" spc="352" baseline="2710" dirty="0">
                <a:solidFill>
                  <a:srgbClr val="292524"/>
                </a:solidFill>
                <a:latin typeface="Arial Black"/>
                <a:cs typeface="Arial Black"/>
              </a:rPr>
              <a:t> </a:t>
            </a:r>
            <a:r>
              <a:rPr sz="3075" baseline="2710" dirty="0">
                <a:solidFill>
                  <a:srgbClr val="292524"/>
                </a:solidFill>
                <a:latin typeface="Arial Black"/>
                <a:cs typeface="Arial Black"/>
              </a:rPr>
              <a:t>Mandos</a:t>
            </a:r>
            <a:r>
              <a:rPr sz="3075" baseline="2710" dirty="0">
                <a:solidFill>
                  <a:srgbClr val="292524"/>
                </a:solidFill>
                <a:latin typeface="Verdana"/>
                <a:cs typeface="Verdana"/>
              </a:rPr>
              <a:t>i,</a:t>
            </a:r>
            <a:r>
              <a:rPr sz="3075" spc="300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spc="112" baseline="2710" dirty="0">
                <a:solidFill>
                  <a:srgbClr val="292524"/>
                </a:solidFill>
                <a:latin typeface="Verdana"/>
                <a:cs typeface="Verdana"/>
              </a:rPr>
              <a:t>storica</a:t>
            </a:r>
            <a:r>
              <a:rPr sz="3075" spc="292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spc="112" baseline="2710" dirty="0">
                <a:solidFill>
                  <a:srgbClr val="292524"/>
                </a:solidFill>
                <a:latin typeface="Verdana"/>
                <a:cs typeface="Verdana"/>
              </a:rPr>
              <a:t>dell</a:t>
            </a:r>
            <a:r>
              <a:rPr sz="3075" spc="-772" baseline="2710" dirty="0">
                <a:solidFill>
                  <a:srgbClr val="292524"/>
                </a:solidFill>
                <a:latin typeface="Verdana"/>
                <a:cs typeface="Verdana"/>
              </a:rPr>
              <a:t>’</a:t>
            </a:r>
            <a:r>
              <a:rPr sz="2050" spc="-15" dirty="0">
                <a:solidFill>
                  <a:srgbClr val="292524"/>
                </a:solidFill>
                <a:latin typeface="Verdana"/>
                <a:cs typeface="Verdana"/>
              </a:rPr>
              <a:t>’</a:t>
            </a:r>
            <a:r>
              <a:rPr sz="3075" spc="112" baseline="2710" dirty="0">
                <a:solidFill>
                  <a:srgbClr val="292524"/>
                </a:solidFill>
                <a:latin typeface="Verdana"/>
                <a:cs typeface="Verdana"/>
              </a:rPr>
              <a:t>arte</a:t>
            </a:r>
            <a:r>
              <a:rPr sz="3075" spc="-150" baseline="2710" dirty="0">
                <a:solidFill>
                  <a:srgbClr val="292524"/>
                </a:solidFill>
                <a:latin typeface="Verdana"/>
                <a:cs typeface="Verdana"/>
              </a:rPr>
              <a:t>,</a:t>
            </a:r>
            <a:r>
              <a:rPr sz="3075" spc="300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spc="104" baseline="2710" dirty="0">
                <a:solidFill>
                  <a:srgbClr val="292524"/>
                </a:solidFill>
                <a:latin typeface="Verdana"/>
                <a:cs typeface="Verdana"/>
              </a:rPr>
              <a:t>esperta</a:t>
            </a:r>
            <a:r>
              <a:rPr sz="3075" spc="300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baseline="2710" dirty="0">
                <a:solidFill>
                  <a:srgbClr val="292524"/>
                </a:solidFill>
                <a:latin typeface="Verdana"/>
                <a:cs typeface="Verdana"/>
              </a:rPr>
              <a:t>di</a:t>
            </a:r>
            <a:r>
              <a:rPr sz="3075" spc="292" baseline="271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3075" spc="112" baseline="2710" dirty="0">
                <a:solidFill>
                  <a:srgbClr val="292524"/>
                </a:solidFill>
                <a:latin typeface="Verdana"/>
                <a:cs typeface="Verdana"/>
              </a:rPr>
              <a:t>accessibilità </a:t>
            </a:r>
            <a:r>
              <a:rPr sz="2050" spc="65" dirty="0">
                <a:solidFill>
                  <a:srgbClr val="292524"/>
                </a:solidFill>
                <a:latin typeface="Verdana"/>
                <a:cs typeface="Verdana"/>
              </a:rPr>
              <a:t>museale</a:t>
            </a:r>
            <a:r>
              <a:rPr sz="2050" spc="16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e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di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75" dirty="0">
                <a:solidFill>
                  <a:srgbClr val="292524"/>
                </a:solidFill>
                <a:latin typeface="Verdana"/>
                <a:cs typeface="Verdana"/>
              </a:rPr>
              <a:t>progetti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85" dirty="0">
                <a:solidFill>
                  <a:srgbClr val="292524"/>
                </a:solidFill>
                <a:latin typeface="Verdana"/>
                <a:cs typeface="Verdana"/>
              </a:rPr>
              <a:t>dedicati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a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0" dirty="0">
                <a:solidFill>
                  <a:srgbClr val="292524"/>
                </a:solidFill>
                <a:latin typeface="Verdana"/>
                <a:cs typeface="Verdana"/>
              </a:rPr>
              <a:t>persone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con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5" dirty="0">
                <a:solidFill>
                  <a:srgbClr val="292524"/>
                </a:solidFill>
                <a:latin typeface="Verdana"/>
                <a:cs typeface="Verdana"/>
              </a:rPr>
              <a:t>demenze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e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dal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Dr.</a:t>
            </a:r>
            <a:r>
              <a:rPr sz="2050" spc="18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Arial Black"/>
                <a:cs typeface="Arial Black"/>
              </a:rPr>
              <a:t>Massimo</a:t>
            </a:r>
            <a:r>
              <a:rPr sz="2050" spc="210" dirty="0">
                <a:solidFill>
                  <a:srgbClr val="292524"/>
                </a:solidFill>
                <a:latin typeface="Arial Black"/>
                <a:cs typeface="Arial Black"/>
              </a:rPr>
              <a:t> </a:t>
            </a:r>
            <a:r>
              <a:rPr sz="2050" spc="65" dirty="0">
                <a:solidFill>
                  <a:srgbClr val="292524"/>
                </a:solidFill>
                <a:latin typeface="Arial Black"/>
                <a:cs typeface="Arial Black"/>
              </a:rPr>
              <a:t>Marianetti</a:t>
            </a:r>
            <a:r>
              <a:rPr sz="2050" spc="65" dirty="0">
                <a:solidFill>
                  <a:srgbClr val="292524"/>
                </a:solidFill>
                <a:latin typeface="Verdana"/>
                <a:cs typeface="Verdana"/>
              </a:rPr>
              <a:t>, </a:t>
            </a:r>
            <a:r>
              <a:rPr sz="2050" spc="80" dirty="0">
                <a:solidFill>
                  <a:srgbClr val="292524"/>
                </a:solidFill>
                <a:latin typeface="Verdana"/>
                <a:cs typeface="Verdana"/>
              </a:rPr>
              <a:t>medico</a:t>
            </a:r>
            <a:r>
              <a:rPr sz="2050" spc="19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85" dirty="0">
                <a:solidFill>
                  <a:srgbClr val="292524"/>
                </a:solidFill>
                <a:latin typeface="Verdana"/>
                <a:cs typeface="Verdana"/>
              </a:rPr>
              <a:t>chirurgo</a:t>
            </a:r>
            <a:r>
              <a:rPr sz="2050" spc="19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92524"/>
                </a:solidFill>
                <a:latin typeface="Verdana"/>
                <a:cs typeface="Verdana"/>
              </a:rPr>
              <a:t>specialista</a:t>
            </a:r>
            <a:r>
              <a:rPr sz="2050" spc="19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in</a:t>
            </a:r>
            <a:r>
              <a:rPr sz="2050" spc="19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5" dirty="0">
                <a:solidFill>
                  <a:srgbClr val="292524"/>
                </a:solidFill>
                <a:latin typeface="Verdana"/>
                <a:cs typeface="Verdana"/>
              </a:rPr>
              <a:t>Neurologia</a:t>
            </a:r>
            <a:r>
              <a:rPr sz="2050" spc="19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e</a:t>
            </a:r>
            <a:r>
              <a:rPr sz="2050" spc="19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5" dirty="0">
                <a:solidFill>
                  <a:srgbClr val="292524"/>
                </a:solidFill>
                <a:latin typeface="Verdana"/>
                <a:cs typeface="Verdana"/>
              </a:rPr>
              <a:t>Psicoterapia</a:t>
            </a:r>
            <a:r>
              <a:rPr sz="2050" spc="19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con</a:t>
            </a:r>
            <a:r>
              <a:rPr sz="2050" spc="19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il</a:t>
            </a:r>
            <a:r>
              <a:rPr sz="2050" spc="19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100" dirty="0">
                <a:solidFill>
                  <a:srgbClr val="292524"/>
                </a:solidFill>
                <a:latin typeface="Verdana"/>
                <a:cs typeface="Verdana"/>
              </a:rPr>
              <a:t>supporto</a:t>
            </a:r>
            <a:r>
              <a:rPr sz="2050" spc="19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di</a:t>
            </a:r>
            <a:r>
              <a:rPr sz="2050" spc="19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40" dirty="0">
                <a:solidFill>
                  <a:srgbClr val="292524"/>
                </a:solidFill>
                <a:latin typeface="Arial Black"/>
                <a:cs typeface="Arial Black"/>
              </a:rPr>
              <a:t>Daniela</a:t>
            </a:r>
            <a:endParaRPr sz="2050">
              <a:latin typeface="Arial Black"/>
              <a:cs typeface="Arial Black"/>
            </a:endParaRPr>
          </a:p>
          <a:p>
            <a:pPr marL="12700" marR="826769">
              <a:lnSpc>
                <a:spcPts val="2850"/>
              </a:lnSpc>
              <a:spcBef>
                <a:spcPts val="100"/>
              </a:spcBef>
            </a:pPr>
            <a:r>
              <a:rPr sz="2050" spc="50" dirty="0">
                <a:solidFill>
                  <a:srgbClr val="292524"/>
                </a:solidFill>
                <a:latin typeface="Arial Black"/>
                <a:cs typeface="Arial Black"/>
              </a:rPr>
              <a:t>Trunfio</a:t>
            </a:r>
            <a:r>
              <a:rPr sz="2050" spc="50" dirty="0">
                <a:solidFill>
                  <a:srgbClr val="292524"/>
                </a:solidFill>
                <a:latin typeface="Verdana"/>
                <a:cs typeface="Verdana"/>
              </a:rPr>
              <a:t>,</a:t>
            </a:r>
            <a:r>
              <a:rPr sz="2050" spc="17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5" dirty="0">
                <a:solidFill>
                  <a:srgbClr val="292524"/>
                </a:solidFill>
                <a:latin typeface="Verdana"/>
                <a:cs typeface="Verdana"/>
              </a:rPr>
              <a:t>responsabile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92524"/>
                </a:solidFill>
                <a:latin typeface="Verdana"/>
                <a:cs typeface="Verdana"/>
              </a:rPr>
              <a:t>Progetti</a:t>
            </a:r>
            <a:r>
              <a:rPr sz="2050" spc="17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0" dirty="0">
                <a:solidFill>
                  <a:srgbClr val="292524"/>
                </a:solidFill>
                <a:latin typeface="Verdana"/>
                <a:cs typeface="Verdana"/>
              </a:rPr>
              <a:t>Speciali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0" dirty="0">
                <a:solidFill>
                  <a:srgbClr val="292524"/>
                </a:solidFill>
                <a:latin typeface="Verdana"/>
                <a:cs typeface="Verdana"/>
              </a:rPr>
              <a:t>Fondazione</a:t>
            </a:r>
            <a:r>
              <a:rPr sz="2050" spc="17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0" dirty="0">
                <a:solidFill>
                  <a:srgbClr val="292524"/>
                </a:solidFill>
                <a:latin typeface="Verdana"/>
                <a:cs typeface="Verdana"/>
              </a:rPr>
              <a:t>Carlo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135" dirty="0">
                <a:solidFill>
                  <a:srgbClr val="292524"/>
                </a:solidFill>
                <a:latin typeface="Verdana"/>
                <a:cs typeface="Verdana"/>
              </a:rPr>
              <a:t>Molo</a:t>
            </a:r>
            <a:r>
              <a:rPr sz="2050" spc="17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ONLUS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e</a:t>
            </a:r>
            <a:r>
              <a:rPr sz="2050" spc="17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-10" dirty="0">
                <a:solidFill>
                  <a:srgbClr val="292524"/>
                </a:solidFill>
                <a:latin typeface="Arial Black"/>
                <a:cs typeface="Arial Black"/>
              </a:rPr>
              <a:t>Edoardo </a:t>
            </a:r>
            <a:r>
              <a:rPr sz="2050" dirty="0">
                <a:solidFill>
                  <a:srgbClr val="292524"/>
                </a:solidFill>
                <a:latin typeface="Arial Black"/>
                <a:cs typeface="Arial Black"/>
              </a:rPr>
              <a:t>Schina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,</a:t>
            </a:r>
            <a:r>
              <a:rPr sz="2050" spc="16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90" dirty="0">
                <a:solidFill>
                  <a:srgbClr val="292524"/>
                </a:solidFill>
                <a:latin typeface="Verdana"/>
                <a:cs typeface="Verdana"/>
              </a:rPr>
              <a:t>presidente</a:t>
            </a:r>
            <a:r>
              <a:rPr sz="2050" spc="17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di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92524"/>
                </a:solidFill>
                <a:latin typeface="Verdana"/>
                <a:cs typeface="Verdana"/>
              </a:rPr>
              <a:t>ANCo</a:t>
            </a:r>
            <a:r>
              <a:rPr sz="2050" spc="-54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-280" dirty="0">
                <a:solidFill>
                  <a:srgbClr val="292524"/>
                </a:solidFill>
                <a:latin typeface="Verdana"/>
                <a:cs typeface="Verdana"/>
              </a:rPr>
              <a:t>S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Roma</a:t>
            </a:r>
            <a:r>
              <a:rPr sz="2050" spc="170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92524"/>
                </a:solidFill>
                <a:latin typeface="Verdana"/>
                <a:cs typeface="Verdana"/>
              </a:rPr>
              <a:t>e</a:t>
            </a:r>
            <a:r>
              <a:rPr sz="2050" spc="175" dirty="0">
                <a:solidFill>
                  <a:srgbClr val="292524"/>
                </a:solidFill>
                <a:latin typeface="Verdana"/>
                <a:cs typeface="Verdana"/>
              </a:rPr>
              <a:t> </a:t>
            </a:r>
            <a:r>
              <a:rPr sz="2050" spc="60" dirty="0">
                <a:solidFill>
                  <a:srgbClr val="292524"/>
                </a:solidFill>
                <a:latin typeface="Verdana"/>
                <a:cs typeface="Verdana"/>
              </a:rPr>
              <a:t>Provincia.</a:t>
            </a:r>
            <a:endParaRPr sz="2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442D8-925B-338E-E15B-BE32D3A96E8B}"/>
              </a:ext>
            </a:extLst>
          </p:cNvPr>
          <p:cNvSpPr txBox="1"/>
          <p:nvPr/>
        </p:nvSpPr>
        <p:spPr>
          <a:xfrm>
            <a:off x="1752600" y="1156325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effectLst/>
                <a:latin typeface="+mj-lt"/>
                <a:ea typeface="Calibri" panose="020F0502020204030204" pitchFamily="34" charset="0"/>
                <a:cs typeface="Kailasa" panose="02000500000000020004" pitchFamily="2" charset="0"/>
              </a:rPr>
              <a:t>OPEARTORI - Affermazioni</a:t>
            </a:r>
            <a:endParaRPr lang="it-IT" sz="8800" b="1" dirty="0">
              <a:latin typeface="+mj-lt"/>
              <a:cs typeface="Kailasa" panose="02000500000000020004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181012-7982-9272-5B6D-5C0A46F5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22" y="3162300"/>
            <a:ext cx="14543356" cy="6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0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557472"/>
              <a:ext cx="18287999" cy="17295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16349"/>
              <a:ext cx="2435577" cy="590548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49973" y="1680697"/>
            <a:ext cx="5791199" cy="49815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5193" y="376708"/>
            <a:ext cx="1304924" cy="130492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698376" y="636635"/>
            <a:ext cx="359410" cy="448309"/>
          </a:xfrm>
          <a:custGeom>
            <a:avLst/>
            <a:gdLst/>
            <a:ahLst/>
            <a:cxnLst/>
            <a:rect l="l" t="t" r="r" b="b"/>
            <a:pathLst>
              <a:path w="359409" h="448309">
                <a:moveTo>
                  <a:pt x="77104" y="447967"/>
                </a:moveTo>
                <a:lnTo>
                  <a:pt x="0" y="447967"/>
                </a:lnTo>
                <a:lnTo>
                  <a:pt x="130996" y="0"/>
                </a:lnTo>
                <a:lnTo>
                  <a:pt x="226338" y="0"/>
                </a:lnTo>
                <a:lnTo>
                  <a:pt x="245670" y="65230"/>
                </a:lnTo>
                <a:lnTo>
                  <a:pt x="175314" y="65230"/>
                </a:lnTo>
                <a:lnTo>
                  <a:pt x="170746" y="85542"/>
                </a:lnTo>
                <a:lnTo>
                  <a:pt x="166057" y="106921"/>
                </a:lnTo>
                <a:lnTo>
                  <a:pt x="161132" y="128423"/>
                </a:lnTo>
                <a:lnTo>
                  <a:pt x="155868" y="149108"/>
                </a:lnTo>
                <a:lnTo>
                  <a:pt x="124291" y="259564"/>
                </a:lnTo>
                <a:lnTo>
                  <a:pt x="303264" y="259564"/>
                </a:lnTo>
                <a:lnTo>
                  <a:pt x="321617" y="321490"/>
                </a:lnTo>
                <a:lnTo>
                  <a:pt x="112129" y="321490"/>
                </a:lnTo>
                <a:lnTo>
                  <a:pt x="77104" y="447967"/>
                </a:lnTo>
                <a:close/>
              </a:path>
              <a:path w="359409" h="448309">
                <a:moveTo>
                  <a:pt x="303264" y="259564"/>
                </a:moveTo>
                <a:lnTo>
                  <a:pt x="229355" y="259564"/>
                </a:lnTo>
                <a:lnTo>
                  <a:pt x="197169" y="149108"/>
                </a:lnTo>
                <a:lnTo>
                  <a:pt x="191474" y="128135"/>
                </a:lnTo>
                <a:lnTo>
                  <a:pt x="186168" y="106673"/>
                </a:lnTo>
                <a:lnTo>
                  <a:pt x="181207" y="85459"/>
                </a:lnTo>
                <a:lnTo>
                  <a:pt x="176534" y="65230"/>
                </a:lnTo>
                <a:lnTo>
                  <a:pt x="245670" y="65230"/>
                </a:lnTo>
                <a:lnTo>
                  <a:pt x="303264" y="259564"/>
                </a:lnTo>
                <a:close/>
              </a:path>
              <a:path w="359409" h="448309">
                <a:moveTo>
                  <a:pt x="359100" y="447967"/>
                </a:moveTo>
                <a:lnTo>
                  <a:pt x="278941" y="447967"/>
                </a:lnTo>
                <a:lnTo>
                  <a:pt x="242127" y="321490"/>
                </a:lnTo>
                <a:lnTo>
                  <a:pt x="321617" y="321490"/>
                </a:lnTo>
                <a:lnTo>
                  <a:pt x="359100" y="4479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98095" y="1156902"/>
            <a:ext cx="610870" cy="128270"/>
          </a:xfrm>
          <a:custGeom>
            <a:avLst/>
            <a:gdLst/>
            <a:ahLst/>
            <a:cxnLst/>
            <a:rect l="l" t="t" r="r" b="b"/>
            <a:pathLst>
              <a:path w="610870" h="128269">
                <a:moveTo>
                  <a:pt x="582807" y="128131"/>
                </a:moveTo>
                <a:lnTo>
                  <a:pt x="0" y="128131"/>
                </a:lnTo>
                <a:lnTo>
                  <a:pt x="27888" y="0"/>
                </a:lnTo>
                <a:lnTo>
                  <a:pt x="610666" y="0"/>
                </a:lnTo>
                <a:lnTo>
                  <a:pt x="582807" y="128131"/>
                </a:lnTo>
                <a:close/>
              </a:path>
            </a:pathLst>
          </a:custGeom>
          <a:solidFill>
            <a:srgbClr val="008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98237" y="636010"/>
            <a:ext cx="316865" cy="448945"/>
          </a:xfrm>
          <a:custGeom>
            <a:avLst/>
            <a:gdLst/>
            <a:ahLst/>
            <a:cxnLst/>
            <a:rect l="l" t="t" r="r" b="b"/>
            <a:pathLst>
              <a:path w="316865" h="448944">
                <a:moveTo>
                  <a:pt x="66932" y="448448"/>
                </a:moveTo>
                <a:lnTo>
                  <a:pt x="0" y="448448"/>
                </a:lnTo>
                <a:lnTo>
                  <a:pt x="0" y="0"/>
                </a:lnTo>
                <a:lnTo>
                  <a:pt x="33680" y="0"/>
                </a:lnTo>
                <a:lnTo>
                  <a:pt x="162640" y="162156"/>
                </a:lnTo>
                <a:lnTo>
                  <a:pt x="65166" y="162156"/>
                </a:lnTo>
                <a:lnTo>
                  <a:pt x="66932" y="448448"/>
                </a:lnTo>
                <a:close/>
              </a:path>
              <a:path w="316865" h="448944">
                <a:moveTo>
                  <a:pt x="316260" y="277136"/>
                </a:moveTo>
                <a:lnTo>
                  <a:pt x="255239" y="277136"/>
                </a:lnTo>
                <a:lnTo>
                  <a:pt x="253736" y="233833"/>
                </a:lnTo>
                <a:lnTo>
                  <a:pt x="251558" y="138568"/>
                </a:lnTo>
                <a:lnTo>
                  <a:pt x="249598" y="43302"/>
                </a:lnTo>
                <a:lnTo>
                  <a:pt x="248747" y="0"/>
                </a:lnTo>
                <a:lnTo>
                  <a:pt x="316260" y="0"/>
                </a:lnTo>
                <a:lnTo>
                  <a:pt x="316260" y="277136"/>
                </a:lnTo>
                <a:close/>
              </a:path>
              <a:path w="316865" h="448944">
                <a:moveTo>
                  <a:pt x="316260" y="448448"/>
                </a:moveTo>
                <a:lnTo>
                  <a:pt x="290158" y="448448"/>
                </a:lnTo>
                <a:lnTo>
                  <a:pt x="65166" y="162156"/>
                </a:lnTo>
                <a:lnTo>
                  <a:pt x="162640" y="162156"/>
                </a:lnTo>
                <a:lnTo>
                  <a:pt x="254081" y="277136"/>
                </a:lnTo>
                <a:lnTo>
                  <a:pt x="316260" y="277136"/>
                </a:lnTo>
                <a:lnTo>
                  <a:pt x="316260" y="448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430529" y="1168983"/>
            <a:ext cx="280035" cy="144780"/>
            <a:chOff x="10430529" y="1168983"/>
            <a:chExt cx="280035" cy="1447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0529" y="1168983"/>
              <a:ext cx="90262" cy="1040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6201" y="1171349"/>
              <a:ext cx="163738" cy="141942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0466514" y="628687"/>
            <a:ext cx="652145" cy="463550"/>
          </a:xfrm>
          <a:custGeom>
            <a:avLst/>
            <a:gdLst/>
            <a:ahLst/>
            <a:cxnLst/>
            <a:rect l="l" t="t" r="r" b="b"/>
            <a:pathLst>
              <a:path w="652145" h="463550">
                <a:moveTo>
                  <a:pt x="294132" y="19977"/>
                </a:moveTo>
                <a:lnTo>
                  <a:pt x="280225" y="13195"/>
                </a:lnTo>
                <a:lnTo>
                  <a:pt x="259892" y="6743"/>
                </a:lnTo>
                <a:lnTo>
                  <a:pt x="233680" y="1905"/>
                </a:lnTo>
                <a:lnTo>
                  <a:pt x="202082" y="0"/>
                </a:lnTo>
                <a:lnTo>
                  <a:pt x="160197" y="4127"/>
                </a:lnTo>
                <a:lnTo>
                  <a:pt x="121729" y="16243"/>
                </a:lnTo>
                <a:lnTo>
                  <a:pt x="87325" y="36017"/>
                </a:lnTo>
                <a:lnTo>
                  <a:pt x="57683" y="63068"/>
                </a:lnTo>
                <a:lnTo>
                  <a:pt x="33451" y="97053"/>
                </a:lnTo>
                <a:lnTo>
                  <a:pt x="15316" y="137604"/>
                </a:lnTo>
                <a:lnTo>
                  <a:pt x="3949" y="184353"/>
                </a:lnTo>
                <a:lnTo>
                  <a:pt x="0" y="236956"/>
                </a:lnTo>
                <a:lnTo>
                  <a:pt x="4394" y="292455"/>
                </a:lnTo>
                <a:lnTo>
                  <a:pt x="17272" y="341490"/>
                </a:lnTo>
                <a:lnTo>
                  <a:pt x="38188" y="383311"/>
                </a:lnTo>
                <a:lnTo>
                  <a:pt x="66675" y="417156"/>
                </a:lnTo>
                <a:lnTo>
                  <a:pt x="102298" y="442264"/>
                </a:lnTo>
                <a:lnTo>
                  <a:pt x="144602" y="457885"/>
                </a:lnTo>
                <a:lnTo>
                  <a:pt x="193128" y="463270"/>
                </a:lnTo>
                <a:lnTo>
                  <a:pt x="225272" y="461441"/>
                </a:lnTo>
                <a:lnTo>
                  <a:pt x="252895" y="456692"/>
                </a:lnTo>
                <a:lnTo>
                  <a:pt x="275069" y="450062"/>
                </a:lnTo>
                <a:lnTo>
                  <a:pt x="290817" y="442633"/>
                </a:lnTo>
                <a:lnTo>
                  <a:pt x="282460" y="394728"/>
                </a:lnTo>
                <a:lnTo>
                  <a:pt x="279565" y="378091"/>
                </a:lnTo>
                <a:lnTo>
                  <a:pt x="264172" y="384911"/>
                </a:lnTo>
                <a:lnTo>
                  <a:pt x="245745" y="390156"/>
                </a:lnTo>
                <a:lnTo>
                  <a:pt x="225412" y="393534"/>
                </a:lnTo>
                <a:lnTo>
                  <a:pt x="204343" y="394728"/>
                </a:lnTo>
                <a:lnTo>
                  <a:pt x="158724" y="387362"/>
                </a:lnTo>
                <a:lnTo>
                  <a:pt x="122021" y="366166"/>
                </a:lnTo>
                <a:lnTo>
                  <a:pt x="94945" y="332473"/>
                </a:lnTo>
                <a:lnTo>
                  <a:pt x="78168" y="287629"/>
                </a:lnTo>
                <a:lnTo>
                  <a:pt x="72428" y="232994"/>
                </a:lnTo>
                <a:lnTo>
                  <a:pt x="78828" y="174409"/>
                </a:lnTo>
                <a:lnTo>
                  <a:pt x="96913" y="128295"/>
                </a:lnTo>
                <a:lnTo>
                  <a:pt x="125056" y="94957"/>
                </a:lnTo>
                <a:lnTo>
                  <a:pt x="161594" y="74726"/>
                </a:lnTo>
                <a:lnTo>
                  <a:pt x="204889" y="67906"/>
                </a:lnTo>
                <a:lnTo>
                  <a:pt x="227215" y="69303"/>
                </a:lnTo>
                <a:lnTo>
                  <a:pt x="247015" y="73063"/>
                </a:lnTo>
                <a:lnTo>
                  <a:pt x="264287" y="78562"/>
                </a:lnTo>
                <a:lnTo>
                  <a:pt x="279019" y="85204"/>
                </a:lnTo>
                <a:lnTo>
                  <a:pt x="283032" y="67906"/>
                </a:lnTo>
                <a:lnTo>
                  <a:pt x="294132" y="19977"/>
                </a:lnTo>
                <a:close/>
              </a:path>
              <a:path w="652145" h="463550">
                <a:moveTo>
                  <a:pt x="651611" y="282803"/>
                </a:moveTo>
                <a:lnTo>
                  <a:pt x="646696" y="236054"/>
                </a:lnTo>
                <a:lnTo>
                  <a:pt x="632396" y="194462"/>
                </a:lnTo>
                <a:lnTo>
                  <a:pt x="609180" y="159512"/>
                </a:lnTo>
                <a:lnTo>
                  <a:pt x="608926" y="159308"/>
                </a:lnTo>
                <a:lnTo>
                  <a:pt x="577532" y="132702"/>
                </a:lnTo>
                <a:lnTo>
                  <a:pt x="568515" y="128790"/>
                </a:lnTo>
                <a:lnTo>
                  <a:pt x="568515" y="285343"/>
                </a:lnTo>
                <a:lnTo>
                  <a:pt x="564756" y="335597"/>
                </a:lnTo>
                <a:lnTo>
                  <a:pt x="551878" y="376275"/>
                </a:lnTo>
                <a:lnTo>
                  <a:pt x="527558" y="403504"/>
                </a:lnTo>
                <a:lnTo>
                  <a:pt x="489458" y="413448"/>
                </a:lnTo>
                <a:lnTo>
                  <a:pt x="451472" y="403618"/>
                </a:lnTo>
                <a:lnTo>
                  <a:pt x="426961" y="376783"/>
                </a:lnTo>
                <a:lnTo>
                  <a:pt x="413816" y="336892"/>
                </a:lnTo>
                <a:lnTo>
                  <a:pt x="409905" y="287883"/>
                </a:lnTo>
                <a:lnTo>
                  <a:pt x="413524" y="237985"/>
                </a:lnTo>
                <a:lnTo>
                  <a:pt x="426186" y="197104"/>
                </a:lnTo>
                <a:lnTo>
                  <a:pt x="450596" y="169456"/>
                </a:lnTo>
                <a:lnTo>
                  <a:pt x="489458" y="159308"/>
                </a:lnTo>
                <a:lnTo>
                  <a:pt x="528421" y="169926"/>
                </a:lnTo>
                <a:lnTo>
                  <a:pt x="552640" y="198120"/>
                </a:lnTo>
                <a:lnTo>
                  <a:pt x="565035" y="238429"/>
                </a:lnTo>
                <a:lnTo>
                  <a:pt x="568515" y="285343"/>
                </a:lnTo>
                <a:lnTo>
                  <a:pt x="568515" y="128790"/>
                </a:lnTo>
                <a:lnTo>
                  <a:pt x="537946" y="115506"/>
                </a:lnTo>
                <a:lnTo>
                  <a:pt x="490943" y="109448"/>
                </a:lnTo>
                <a:lnTo>
                  <a:pt x="444931" y="115430"/>
                </a:lnTo>
                <a:lnTo>
                  <a:pt x="405028" y="132588"/>
                </a:lnTo>
                <a:lnTo>
                  <a:pt x="372275" y="159727"/>
                </a:lnTo>
                <a:lnTo>
                  <a:pt x="347624" y="195618"/>
                </a:lnTo>
                <a:lnTo>
                  <a:pt x="332117" y="239077"/>
                </a:lnTo>
                <a:lnTo>
                  <a:pt x="326720" y="288899"/>
                </a:lnTo>
                <a:lnTo>
                  <a:pt x="331609" y="335597"/>
                </a:lnTo>
                <a:lnTo>
                  <a:pt x="346303" y="378853"/>
                </a:lnTo>
                <a:lnTo>
                  <a:pt x="369709" y="413842"/>
                </a:lnTo>
                <a:lnTo>
                  <a:pt x="401243" y="440436"/>
                </a:lnTo>
                <a:lnTo>
                  <a:pt x="440182" y="457339"/>
                </a:lnTo>
                <a:lnTo>
                  <a:pt x="485825" y="463270"/>
                </a:lnTo>
                <a:lnTo>
                  <a:pt x="531253" y="457873"/>
                </a:lnTo>
                <a:lnTo>
                  <a:pt x="571233" y="442010"/>
                </a:lnTo>
                <a:lnTo>
                  <a:pt x="604520" y="416115"/>
                </a:lnTo>
                <a:lnTo>
                  <a:pt x="629843" y="380644"/>
                </a:lnTo>
                <a:lnTo>
                  <a:pt x="645960" y="336067"/>
                </a:lnTo>
                <a:lnTo>
                  <a:pt x="651611" y="282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29513" y="1156902"/>
            <a:ext cx="610870" cy="128270"/>
          </a:xfrm>
          <a:custGeom>
            <a:avLst/>
            <a:gdLst/>
            <a:ahLst/>
            <a:cxnLst/>
            <a:rect l="l" t="t" r="r" b="b"/>
            <a:pathLst>
              <a:path w="610870" h="128269">
                <a:moveTo>
                  <a:pt x="582807" y="128131"/>
                </a:moveTo>
                <a:lnTo>
                  <a:pt x="0" y="128131"/>
                </a:lnTo>
                <a:lnTo>
                  <a:pt x="27888" y="0"/>
                </a:lnTo>
                <a:lnTo>
                  <a:pt x="610636" y="0"/>
                </a:lnTo>
                <a:lnTo>
                  <a:pt x="582807" y="128131"/>
                </a:lnTo>
                <a:close/>
              </a:path>
            </a:pathLst>
          </a:custGeom>
          <a:solidFill>
            <a:srgbClr val="EF40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58270" y="628684"/>
            <a:ext cx="282575" cy="463550"/>
          </a:xfrm>
          <a:custGeom>
            <a:avLst/>
            <a:gdLst/>
            <a:ahLst/>
            <a:cxnLst/>
            <a:rect l="l" t="t" r="r" b="b"/>
            <a:pathLst>
              <a:path w="282575" h="463550">
                <a:moveTo>
                  <a:pt x="262191" y="395386"/>
                </a:moveTo>
                <a:lnTo>
                  <a:pt x="122315" y="395386"/>
                </a:lnTo>
                <a:lnTo>
                  <a:pt x="156150" y="390966"/>
                </a:lnTo>
                <a:lnTo>
                  <a:pt x="180986" y="378496"/>
                </a:lnTo>
                <a:lnTo>
                  <a:pt x="196283" y="359164"/>
                </a:lnTo>
                <a:lnTo>
                  <a:pt x="201503" y="334158"/>
                </a:lnTo>
                <a:lnTo>
                  <a:pt x="197218" y="311085"/>
                </a:lnTo>
                <a:lnTo>
                  <a:pt x="183637" y="291884"/>
                </a:lnTo>
                <a:lnTo>
                  <a:pt x="159673" y="275181"/>
                </a:lnTo>
                <a:lnTo>
                  <a:pt x="124236" y="259604"/>
                </a:lnTo>
                <a:lnTo>
                  <a:pt x="75770" y="237050"/>
                </a:lnTo>
                <a:lnTo>
                  <a:pt x="38835" y="208578"/>
                </a:lnTo>
                <a:lnTo>
                  <a:pt x="15301" y="173003"/>
                </a:lnTo>
                <a:lnTo>
                  <a:pt x="7040" y="129140"/>
                </a:lnTo>
                <a:lnTo>
                  <a:pt x="13954" y="87589"/>
                </a:lnTo>
                <a:lnTo>
                  <a:pt x="33911" y="52047"/>
                </a:lnTo>
                <a:lnTo>
                  <a:pt x="65734" y="24366"/>
                </a:lnTo>
                <a:lnTo>
                  <a:pt x="108243" y="6400"/>
                </a:lnTo>
                <a:lnTo>
                  <a:pt x="160263" y="0"/>
                </a:lnTo>
                <a:lnTo>
                  <a:pt x="193221" y="1850"/>
                </a:lnTo>
                <a:lnTo>
                  <a:pt x="221593" y="6819"/>
                </a:lnTo>
                <a:lnTo>
                  <a:pt x="245375" y="14031"/>
                </a:lnTo>
                <a:lnTo>
                  <a:pt x="264566" y="22613"/>
                </a:lnTo>
                <a:lnTo>
                  <a:pt x="251523" y="67251"/>
                </a:lnTo>
                <a:lnTo>
                  <a:pt x="159013" y="67251"/>
                </a:lnTo>
                <a:lnTo>
                  <a:pt x="126567" y="72021"/>
                </a:lnTo>
                <a:lnTo>
                  <a:pt x="104130" y="84466"/>
                </a:lnTo>
                <a:lnTo>
                  <a:pt x="91106" y="101784"/>
                </a:lnTo>
                <a:lnTo>
                  <a:pt x="86898" y="121173"/>
                </a:lnTo>
                <a:lnTo>
                  <a:pt x="91723" y="144044"/>
                </a:lnTo>
                <a:lnTo>
                  <a:pt x="106687" y="162360"/>
                </a:lnTo>
                <a:lnTo>
                  <a:pt x="132521" y="178556"/>
                </a:lnTo>
                <a:lnTo>
                  <a:pt x="169956" y="195068"/>
                </a:lnTo>
                <a:lnTo>
                  <a:pt x="219232" y="219143"/>
                </a:lnTo>
                <a:lnTo>
                  <a:pt x="254206" y="248391"/>
                </a:lnTo>
                <a:lnTo>
                  <a:pt x="275059" y="284253"/>
                </a:lnTo>
                <a:lnTo>
                  <a:pt x="281970" y="328172"/>
                </a:lnTo>
                <a:lnTo>
                  <a:pt x="275583" y="369826"/>
                </a:lnTo>
                <a:lnTo>
                  <a:pt x="262191" y="395386"/>
                </a:lnTo>
                <a:close/>
              </a:path>
              <a:path w="282575" h="463550">
                <a:moveTo>
                  <a:pt x="245302" y="88541"/>
                </a:moveTo>
                <a:lnTo>
                  <a:pt x="230992" y="81560"/>
                </a:lnTo>
                <a:lnTo>
                  <a:pt x="211565" y="74647"/>
                </a:lnTo>
                <a:lnTo>
                  <a:pt x="187434" y="69359"/>
                </a:lnTo>
                <a:lnTo>
                  <a:pt x="159013" y="67251"/>
                </a:lnTo>
                <a:lnTo>
                  <a:pt x="251523" y="67251"/>
                </a:lnTo>
                <a:lnTo>
                  <a:pt x="245302" y="88541"/>
                </a:lnTo>
                <a:close/>
              </a:path>
              <a:path w="282575" h="463550">
                <a:moveTo>
                  <a:pt x="117164" y="463295"/>
                </a:moveTo>
                <a:lnTo>
                  <a:pt x="82904" y="460882"/>
                </a:lnTo>
                <a:lnTo>
                  <a:pt x="50352" y="454473"/>
                </a:lnTo>
                <a:lnTo>
                  <a:pt x="21915" y="445318"/>
                </a:lnTo>
                <a:lnTo>
                  <a:pt x="0" y="434666"/>
                </a:lnTo>
                <a:lnTo>
                  <a:pt x="17373" y="366756"/>
                </a:lnTo>
                <a:lnTo>
                  <a:pt x="38935" y="377687"/>
                </a:lnTo>
                <a:lnTo>
                  <a:pt x="64301" y="386811"/>
                </a:lnTo>
                <a:lnTo>
                  <a:pt x="92438" y="393065"/>
                </a:lnTo>
                <a:lnTo>
                  <a:pt x="122315" y="395386"/>
                </a:lnTo>
                <a:lnTo>
                  <a:pt x="262191" y="395386"/>
                </a:lnTo>
                <a:lnTo>
                  <a:pt x="256218" y="406786"/>
                </a:lnTo>
                <a:lnTo>
                  <a:pt x="223566" y="436433"/>
                </a:lnTo>
                <a:lnTo>
                  <a:pt x="177317" y="456143"/>
                </a:lnTo>
                <a:lnTo>
                  <a:pt x="117164" y="463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22771" y="278230"/>
            <a:ext cx="1752599" cy="175259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013612" y="2591323"/>
            <a:ext cx="8761668" cy="18889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200" spc="-710" dirty="0"/>
              <a:t>RITROVARSI</a:t>
            </a:r>
            <a:endParaRPr sz="12200" dirty="0"/>
          </a:p>
        </p:txBody>
      </p:sp>
      <p:sp>
        <p:nvSpPr>
          <p:cNvPr id="18" name="object 18"/>
          <p:cNvSpPr txBox="1"/>
          <p:nvPr/>
        </p:nvSpPr>
        <p:spPr>
          <a:xfrm>
            <a:off x="2729233" y="4830358"/>
            <a:ext cx="8942705" cy="317373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9750" b="1" spc="-7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AL</a:t>
            </a:r>
            <a:r>
              <a:rPr sz="9750" b="1" spc="-1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9750" b="1" spc="-45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MUSEO</a:t>
            </a:r>
            <a:endParaRPr sz="9750" dirty="0">
              <a:latin typeface="Liberation Sans Narrow"/>
              <a:cs typeface="Liberation Sans Narrow"/>
            </a:endParaRPr>
          </a:p>
          <a:p>
            <a:pPr marL="12700" marR="5080" indent="-635" algn="ctr">
              <a:lnSpc>
                <a:spcPts val="4130"/>
              </a:lnSpc>
              <a:spcBef>
                <a:spcPts val="4880"/>
              </a:spcBef>
            </a:pPr>
            <a:r>
              <a:rPr sz="380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UN</a:t>
            </a:r>
            <a:r>
              <a:rPr sz="3800" b="1" spc="-5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2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PROGETTO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DI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1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ACCESSIBILITÀ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22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MUSEALE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3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PER </a:t>
            </a:r>
            <a:r>
              <a:rPr sz="3800" b="1" spc="-26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PERSONE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1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CON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ALZHEIMER</a:t>
            </a:r>
            <a:r>
              <a:rPr sz="3800" b="1" spc="-4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44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E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6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I</a:t>
            </a:r>
            <a:r>
              <a:rPr sz="3800" b="1" spc="-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3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LORO</a:t>
            </a:r>
            <a:r>
              <a:rPr sz="3800" b="1" spc="-4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3800" b="1" spc="-2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CAREGIVERS</a:t>
            </a:r>
            <a:endParaRPr sz="3800" dirty="0">
              <a:latin typeface="Liberation Sans Narrow"/>
              <a:cs typeface="Liberation Sans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772730" y="7329278"/>
            <a:ext cx="3109595" cy="119697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solidFill>
                  <a:srgbClr val="FFFFFF"/>
                </a:solidFill>
                <a:latin typeface="Quattrocento"/>
                <a:cs typeface="Quattrocento"/>
              </a:rPr>
              <a:t>Progetto</a:t>
            </a:r>
            <a:r>
              <a:rPr sz="2000" spc="210" dirty="0">
                <a:solidFill>
                  <a:srgbClr val="FFFFFF"/>
                </a:solidFill>
                <a:latin typeface="Quattrocento"/>
                <a:cs typeface="Quattrocento"/>
              </a:rPr>
              <a:t> </a:t>
            </a:r>
            <a:r>
              <a:rPr sz="2000" dirty="0">
                <a:solidFill>
                  <a:srgbClr val="FFFFFF"/>
                </a:solidFill>
                <a:latin typeface="Quattrocento"/>
                <a:cs typeface="Quattrocento"/>
              </a:rPr>
              <a:t>Amico</a:t>
            </a:r>
            <a:r>
              <a:rPr sz="2000" spc="210" dirty="0">
                <a:solidFill>
                  <a:srgbClr val="FFFFFF"/>
                </a:solidFill>
                <a:latin typeface="Quattrocento"/>
                <a:cs typeface="Quattrocento"/>
              </a:rPr>
              <a:t> </a:t>
            </a:r>
            <a:r>
              <a:rPr sz="2000" dirty="0">
                <a:solidFill>
                  <a:srgbClr val="FFFFFF"/>
                </a:solidFill>
                <a:latin typeface="Quattrocento"/>
                <a:cs typeface="Quattrocento"/>
              </a:rPr>
              <a:t>della</a:t>
            </a:r>
            <a:r>
              <a:rPr sz="2000" spc="210" dirty="0">
                <a:solidFill>
                  <a:srgbClr val="FFFFFF"/>
                </a:solidFill>
                <a:latin typeface="Quattrocento"/>
                <a:cs typeface="Quattrocen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Quattrocento"/>
                <a:cs typeface="Quattrocento"/>
              </a:rPr>
              <a:t>Rete</a:t>
            </a:r>
            <a:endParaRPr sz="2000">
              <a:latin typeface="Quattrocento"/>
              <a:cs typeface="Quattrocento"/>
            </a:endParaRPr>
          </a:p>
          <a:p>
            <a:pPr marL="339725" marR="332105" algn="ctr">
              <a:lnSpc>
                <a:spcPts val="2550"/>
              </a:lnSpc>
              <a:spcBef>
                <a:spcPts val="1105"/>
              </a:spcBef>
            </a:pPr>
            <a:r>
              <a:rPr sz="2350" i="1" dirty="0">
                <a:solidFill>
                  <a:srgbClr val="FFFFFF"/>
                </a:solidFill>
                <a:latin typeface="Arial"/>
                <a:cs typeface="Arial"/>
              </a:rPr>
              <a:t>Musei</a:t>
            </a:r>
            <a:r>
              <a:rPr sz="235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i="1" spc="-10" dirty="0">
                <a:solidFill>
                  <a:srgbClr val="FFFFFF"/>
                </a:solidFill>
                <a:latin typeface="Arial"/>
                <a:cs typeface="Arial"/>
              </a:rPr>
              <a:t>Toscani</a:t>
            </a:r>
            <a:r>
              <a:rPr sz="235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i="1" spc="-25" dirty="0">
                <a:solidFill>
                  <a:srgbClr val="FFFFFF"/>
                </a:solidFill>
                <a:latin typeface="Arial"/>
                <a:cs typeface="Arial"/>
              </a:rPr>
              <a:t>per </a:t>
            </a:r>
            <a:r>
              <a:rPr sz="2350" i="1" spc="35" dirty="0">
                <a:solidFill>
                  <a:srgbClr val="FFFFFF"/>
                </a:solidFill>
                <a:latin typeface="Arial"/>
                <a:cs typeface="Arial"/>
              </a:rPr>
              <a:t>l’Alzheimer</a:t>
            </a:r>
            <a:endParaRPr sz="2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38772" y="1311787"/>
            <a:ext cx="1861185" cy="260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Roma</a:t>
            </a:r>
            <a:r>
              <a:rPr sz="155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55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Verdana"/>
                <a:cs typeface="Verdana"/>
              </a:rPr>
              <a:t>Provincia</a:t>
            </a:r>
            <a:endParaRPr sz="155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912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848825" y="2860461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771540" y="1543043"/>
                  </a:moveTo>
                  <a:lnTo>
                    <a:pt x="722746" y="1541525"/>
                  </a:lnTo>
                  <a:lnTo>
                    <a:pt x="674759" y="1537032"/>
                  </a:lnTo>
                  <a:lnTo>
                    <a:pt x="627669" y="1529653"/>
                  </a:lnTo>
                  <a:lnTo>
                    <a:pt x="581566" y="1519480"/>
                  </a:lnTo>
                  <a:lnTo>
                    <a:pt x="536541" y="1506602"/>
                  </a:lnTo>
                  <a:lnTo>
                    <a:pt x="492684" y="1491110"/>
                  </a:lnTo>
                  <a:lnTo>
                    <a:pt x="450085" y="1473095"/>
                  </a:lnTo>
                  <a:lnTo>
                    <a:pt x="408834" y="1452646"/>
                  </a:lnTo>
                  <a:lnTo>
                    <a:pt x="369023" y="1429855"/>
                  </a:lnTo>
                  <a:lnTo>
                    <a:pt x="330742" y="1404811"/>
                  </a:lnTo>
                  <a:lnTo>
                    <a:pt x="294080" y="1377605"/>
                  </a:lnTo>
                  <a:lnTo>
                    <a:pt x="259129" y="1348327"/>
                  </a:lnTo>
                  <a:lnTo>
                    <a:pt x="225978" y="1317068"/>
                  </a:lnTo>
                  <a:lnTo>
                    <a:pt x="194718" y="1283919"/>
                  </a:lnTo>
                  <a:lnTo>
                    <a:pt x="165440" y="1248968"/>
                  </a:lnTo>
                  <a:lnTo>
                    <a:pt x="138234" y="1212308"/>
                  </a:lnTo>
                  <a:lnTo>
                    <a:pt x="113189" y="1174028"/>
                  </a:lnTo>
                  <a:lnTo>
                    <a:pt x="90397" y="1134218"/>
                  </a:lnTo>
                  <a:lnTo>
                    <a:pt x="69948" y="1092970"/>
                  </a:lnTo>
                  <a:lnTo>
                    <a:pt x="51933" y="1050373"/>
                  </a:lnTo>
                  <a:lnTo>
                    <a:pt x="36441" y="1006518"/>
                  </a:lnTo>
                  <a:lnTo>
                    <a:pt x="23563" y="961495"/>
                  </a:lnTo>
                  <a:lnTo>
                    <a:pt x="13389" y="915395"/>
                  </a:lnTo>
                  <a:lnTo>
                    <a:pt x="6011" y="868308"/>
                  </a:lnTo>
                  <a:lnTo>
                    <a:pt x="1517" y="820324"/>
                  </a:lnTo>
                  <a:lnTo>
                    <a:pt x="0" y="771539"/>
                  </a:lnTo>
                  <a:lnTo>
                    <a:pt x="1517" y="722740"/>
                  </a:lnTo>
                  <a:lnTo>
                    <a:pt x="6011" y="674753"/>
                  </a:lnTo>
                  <a:lnTo>
                    <a:pt x="13389" y="627663"/>
                  </a:lnTo>
                  <a:lnTo>
                    <a:pt x="23563" y="581560"/>
                  </a:lnTo>
                  <a:lnTo>
                    <a:pt x="36441" y="536535"/>
                  </a:lnTo>
                  <a:lnTo>
                    <a:pt x="51933" y="492678"/>
                  </a:lnTo>
                  <a:lnTo>
                    <a:pt x="69948" y="450080"/>
                  </a:lnTo>
                  <a:lnTo>
                    <a:pt x="90397" y="408830"/>
                  </a:lnTo>
                  <a:lnTo>
                    <a:pt x="113189" y="369019"/>
                  </a:lnTo>
                  <a:lnTo>
                    <a:pt x="138234" y="330738"/>
                  </a:lnTo>
                  <a:lnTo>
                    <a:pt x="165440" y="294077"/>
                  </a:lnTo>
                  <a:lnTo>
                    <a:pt x="194718" y="259126"/>
                  </a:lnTo>
                  <a:lnTo>
                    <a:pt x="225978" y="225975"/>
                  </a:lnTo>
                  <a:lnTo>
                    <a:pt x="259129" y="194716"/>
                  </a:lnTo>
                  <a:lnTo>
                    <a:pt x="294080" y="165438"/>
                  </a:lnTo>
                  <a:lnTo>
                    <a:pt x="330742" y="138232"/>
                  </a:lnTo>
                  <a:lnTo>
                    <a:pt x="369023" y="113188"/>
                  </a:lnTo>
                  <a:lnTo>
                    <a:pt x="408834" y="90396"/>
                  </a:lnTo>
                  <a:lnTo>
                    <a:pt x="450085" y="69947"/>
                  </a:lnTo>
                  <a:lnTo>
                    <a:pt x="492684" y="51932"/>
                  </a:lnTo>
                  <a:lnTo>
                    <a:pt x="536541" y="36440"/>
                  </a:lnTo>
                  <a:lnTo>
                    <a:pt x="581566" y="23563"/>
                  </a:lnTo>
                  <a:lnTo>
                    <a:pt x="627669" y="13389"/>
                  </a:lnTo>
                  <a:lnTo>
                    <a:pt x="674759" y="6011"/>
                  </a:lnTo>
                  <a:lnTo>
                    <a:pt x="722746" y="1517"/>
                  </a:lnTo>
                  <a:lnTo>
                    <a:pt x="771538" y="0"/>
                  </a:lnTo>
                  <a:lnTo>
                    <a:pt x="820330" y="1517"/>
                  </a:lnTo>
                  <a:lnTo>
                    <a:pt x="868314" y="6011"/>
                  </a:lnTo>
                  <a:lnTo>
                    <a:pt x="915401" y="13389"/>
                  </a:lnTo>
                  <a:lnTo>
                    <a:pt x="961501" y="23563"/>
                  </a:lnTo>
                  <a:lnTo>
                    <a:pt x="1006524" y="36440"/>
                  </a:lnTo>
                  <a:lnTo>
                    <a:pt x="1050379" y="51932"/>
                  </a:lnTo>
                  <a:lnTo>
                    <a:pt x="1092976" y="69947"/>
                  </a:lnTo>
                  <a:lnTo>
                    <a:pt x="1134224" y="90396"/>
                  </a:lnTo>
                  <a:lnTo>
                    <a:pt x="1174034" y="113188"/>
                  </a:lnTo>
                  <a:lnTo>
                    <a:pt x="1212314" y="138232"/>
                  </a:lnTo>
                  <a:lnTo>
                    <a:pt x="1248974" y="165438"/>
                  </a:lnTo>
                  <a:lnTo>
                    <a:pt x="1283925" y="194716"/>
                  </a:lnTo>
                  <a:lnTo>
                    <a:pt x="1317074" y="225975"/>
                  </a:lnTo>
                  <a:lnTo>
                    <a:pt x="1348333" y="259126"/>
                  </a:lnTo>
                  <a:lnTo>
                    <a:pt x="1377611" y="294077"/>
                  </a:lnTo>
                  <a:lnTo>
                    <a:pt x="1404817" y="330738"/>
                  </a:lnTo>
                  <a:lnTo>
                    <a:pt x="1429861" y="369019"/>
                  </a:lnTo>
                  <a:lnTo>
                    <a:pt x="1452652" y="408830"/>
                  </a:lnTo>
                  <a:lnTo>
                    <a:pt x="1473101" y="450080"/>
                  </a:lnTo>
                  <a:lnTo>
                    <a:pt x="1491116" y="492678"/>
                  </a:lnTo>
                  <a:lnTo>
                    <a:pt x="1506608" y="536535"/>
                  </a:lnTo>
                  <a:lnTo>
                    <a:pt x="1519486" y="581560"/>
                  </a:lnTo>
                  <a:lnTo>
                    <a:pt x="1529659" y="627663"/>
                  </a:lnTo>
                  <a:lnTo>
                    <a:pt x="1537038" y="674753"/>
                  </a:lnTo>
                  <a:lnTo>
                    <a:pt x="1541531" y="722740"/>
                  </a:lnTo>
                  <a:lnTo>
                    <a:pt x="1543049" y="771529"/>
                  </a:lnTo>
                  <a:lnTo>
                    <a:pt x="1541531" y="820324"/>
                  </a:lnTo>
                  <a:lnTo>
                    <a:pt x="1537038" y="868308"/>
                  </a:lnTo>
                  <a:lnTo>
                    <a:pt x="1529659" y="915395"/>
                  </a:lnTo>
                  <a:lnTo>
                    <a:pt x="1519486" y="961495"/>
                  </a:lnTo>
                  <a:lnTo>
                    <a:pt x="1506608" y="1006518"/>
                  </a:lnTo>
                  <a:lnTo>
                    <a:pt x="1491116" y="1050373"/>
                  </a:lnTo>
                  <a:lnTo>
                    <a:pt x="1473101" y="1092970"/>
                  </a:lnTo>
                  <a:lnTo>
                    <a:pt x="1452652" y="1134218"/>
                  </a:lnTo>
                  <a:lnTo>
                    <a:pt x="1429861" y="1174028"/>
                  </a:lnTo>
                  <a:lnTo>
                    <a:pt x="1404817" y="1212308"/>
                  </a:lnTo>
                  <a:lnTo>
                    <a:pt x="1377611" y="1248968"/>
                  </a:lnTo>
                  <a:lnTo>
                    <a:pt x="1348333" y="1283919"/>
                  </a:lnTo>
                  <a:lnTo>
                    <a:pt x="1317074" y="1317068"/>
                  </a:lnTo>
                  <a:lnTo>
                    <a:pt x="1283925" y="1348327"/>
                  </a:lnTo>
                  <a:lnTo>
                    <a:pt x="1248974" y="1377605"/>
                  </a:lnTo>
                  <a:lnTo>
                    <a:pt x="1212314" y="1404811"/>
                  </a:lnTo>
                  <a:lnTo>
                    <a:pt x="1174034" y="1429855"/>
                  </a:lnTo>
                  <a:lnTo>
                    <a:pt x="1134224" y="1452646"/>
                  </a:lnTo>
                  <a:lnTo>
                    <a:pt x="1092976" y="1473095"/>
                  </a:lnTo>
                  <a:lnTo>
                    <a:pt x="1050379" y="1491110"/>
                  </a:lnTo>
                  <a:lnTo>
                    <a:pt x="1006524" y="1506602"/>
                  </a:lnTo>
                  <a:lnTo>
                    <a:pt x="961501" y="1519480"/>
                  </a:lnTo>
                  <a:lnTo>
                    <a:pt x="915401" y="1529653"/>
                  </a:lnTo>
                  <a:lnTo>
                    <a:pt x="868314" y="1537032"/>
                  </a:lnTo>
                  <a:lnTo>
                    <a:pt x="820330" y="1541525"/>
                  </a:lnTo>
                  <a:lnTo>
                    <a:pt x="771540" y="1543043"/>
                  </a:lnTo>
                  <a:close/>
                </a:path>
              </a:pathLst>
            </a:custGeom>
            <a:solidFill>
              <a:srgbClr val="292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48826" y="2860461"/>
              <a:ext cx="1543050" cy="963930"/>
            </a:xfrm>
            <a:custGeom>
              <a:avLst/>
              <a:gdLst/>
              <a:ahLst/>
              <a:cxnLst/>
              <a:rect l="l" t="t" r="r" b="b"/>
              <a:pathLst>
                <a:path w="1543050" h="963929">
                  <a:moveTo>
                    <a:pt x="0" y="771526"/>
                  </a:moveTo>
                  <a:lnTo>
                    <a:pt x="1517" y="820317"/>
                  </a:lnTo>
                  <a:lnTo>
                    <a:pt x="6011" y="868303"/>
                  </a:lnTo>
                  <a:lnTo>
                    <a:pt x="13389" y="915392"/>
                  </a:lnTo>
                  <a:lnTo>
                    <a:pt x="22734" y="957737"/>
                  </a:lnTo>
                </a:path>
                <a:path w="1543050" h="963929">
                  <a:moveTo>
                    <a:pt x="23563" y="961494"/>
                  </a:moveTo>
                  <a:lnTo>
                    <a:pt x="24143" y="963522"/>
                  </a:lnTo>
                </a:path>
                <a:path w="1543050" h="963929">
                  <a:moveTo>
                    <a:pt x="1524160" y="940312"/>
                  </a:moveTo>
                  <a:lnTo>
                    <a:pt x="1529660" y="915392"/>
                  </a:lnTo>
                  <a:lnTo>
                    <a:pt x="1537038" y="868303"/>
                  </a:lnTo>
                  <a:lnTo>
                    <a:pt x="1541532" y="820317"/>
                  </a:lnTo>
                  <a:lnTo>
                    <a:pt x="1543049" y="771532"/>
                  </a:lnTo>
                </a:path>
                <a:path w="1543050" h="963929">
                  <a:moveTo>
                    <a:pt x="1214741" y="140033"/>
                  </a:moveTo>
                  <a:lnTo>
                    <a:pt x="1212313" y="138231"/>
                  </a:lnTo>
                </a:path>
                <a:path w="1543050" h="963929">
                  <a:moveTo>
                    <a:pt x="1209929" y="136671"/>
                  </a:moveTo>
                  <a:lnTo>
                    <a:pt x="1174032" y="113187"/>
                  </a:lnTo>
                  <a:lnTo>
                    <a:pt x="1134222" y="90395"/>
                  </a:lnTo>
                  <a:lnTo>
                    <a:pt x="1092973" y="69947"/>
                  </a:lnTo>
                  <a:lnTo>
                    <a:pt x="1050375" y="51932"/>
                  </a:lnTo>
                  <a:lnTo>
                    <a:pt x="1006518" y="36440"/>
                  </a:lnTo>
                  <a:lnTo>
                    <a:pt x="961494" y="23562"/>
                  </a:lnTo>
                  <a:lnTo>
                    <a:pt x="915392" y="13389"/>
                  </a:lnTo>
                  <a:lnTo>
                    <a:pt x="868303" y="6011"/>
                  </a:lnTo>
                  <a:lnTo>
                    <a:pt x="820317" y="1517"/>
                  </a:lnTo>
                  <a:lnTo>
                    <a:pt x="771531" y="0"/>
                  </a:lnTo>
                </a:path>
              </a:pathLst>
            </a:custGeom>
            <a:ln w="17145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39339" y="4569265"/>
              <a:ext cx="0" cy="417195"/>
            </a:xfrm>
            <a:custGeom>
              <a:avLst/>
              <a:gdLst/>
              <a:ahLst/>
              <a:cxnLst/>
              <a:rect l="l" t="t" r="r" b="b"/>
              <a:pathLst>
                <a:path h="417195">
                  <a:moveTo>
                    <a:pt x="0" y="416683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48825" y="5147919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771540" y="1543049"/>
                  </a:moveTo>
                  <a:lnTo>
                    <a:pt x="722746" y="1541532"/>
                  </a:lnTo>
                  <a:lnTo>
                    <a:pt x="674759" y="1537039"/>
                  </a:lnTo>
                  <a:lnTo>
                    <a:pt x="627669" y="1529660"/>
                  </a:lnTo>
                  <a:lnTo>
                    <a:pt x="581566" y="1519488"/>
                  </a:lnTo>
                  <a:lnTo>
                    <a:pt x="536541" y="1506611"/>
                  </a:lnTo>
                  <a:lnTo>
                    <a:pt x="492684" y="1491120"/>
                  </a:lnTo>
                  <a:lnTo>
                    <a:pt x="450085" y="1473106"/>
                  </a:lnTo>
                  <a:lnTo>
                    <a:pt x="408834" y="1452658"/>
                  </a:lnTo>
                  <a:lnTo>
                    <a:pt x="369023" y="1429868"/>
                  </a:lnTo>
                  <a:lnTo>
                    <a:pt x="330742" y="1404825"/>
                  </a:lnTo>
                  <a:lnTo>
                    <a:pt x="294080" y="1377620"/>
                  </a:lnTo>
                  <a:lnTo>
                    <a:pt x="259129" y="1348344"/>
                  </a:lnTo>
                  <a:lnTo>
                    <a:pt x="225978" y="1317086"/>
                  </a:lnTo>
                  <a:lnTo>
                    <a:pt x="194718" y="1283937"/>
                  </a:lnTo>
                  <a:lnTo>
                    <a:pt x="165440" y="1248987"/>
                  </a:lnTo>
                  <a:lnTo>
                    <a:pt x="138234" y="1212327"/>
                  </a:lnTo>
                  <a:lnTo>
                    <a:pt x="113189" y="1174047"/>
                  </a:lnTo>
                  <a:lnTo>
                    <a:pt x="90397" y="1134238"/>
                  </a:lnTo>
                  <a:lnTo>
                    <a:pt x="69948" y="1092989"/>
                  </a:lnTo>
                  <a:lnTo>
                    <a:pt x="51933" y="1050392"/>
                  </a:lnTo>
                  <a:lnTo>
                    <a:pt x="36441" y="1006535"/>
                  </a:lnTo>
                  <a:lnTo>
                    <a:pt x="23563" y="961511"/>
                  </a:lnTo>
                  <a:lnTo>
                    <a:pt x="13389" y="915409"/>
                  </a:lnTo>
                  <a:lnTo>
                    <a:pt x="6011" y="868320"/>
                  </a:lnTo>
                  <a:lnTo>
                    <a:pt x="1517" y="820333"/>
                  </a:lnTo>
                  <a:lnTo>
                    <a:pt x="0" y="771545"/>
                  </a:lnTo>
                  <a:lnTo>
                    <a:pt x="1517" y="722746"/>
                  </a:lnTo>
                  <a:lnTo>
                    <a:pt x="6011" y="674759"/>
                  </a:lnTo>
                  <a:lnTo>
                    <a:pt x="13389" y="627669"/>
                  </a:lnTo>
                  <a:lnTo>
                    <a:pt x="23563" y="581566"/>
                  </a:lnTo>
                  <a:lnTo>
                    <a:pt x="36441" y="536541"/>
                  </a:lnTo>
                  <a:lnTo>
                    <a:pt x="51933" y="492684"/>
                  </a:lnTo>
                  <a:lnTo>
                    <a:pt x="69948" y="450085"/>
                  </a:lnTo>
                  <a:lnTo>
                    <a:pt x="90397" y="408834"/>
                  </a:lnTo>
                  <a:lnTo>
                    <a:pt x="113189" y="369023"/>
                  </a:lnTo>
                  <a:lnTo>
                    <a:pt x="138234" y="330742"/>
                  </a:lnTo>
                  <a:lnTo>
                    <a:pt x="165440" y="294080"/>
                  </a:lnTo>
                  <a:lnTo>
                    <a:pt x="194718" y="259129"/>
                  </a:lnTo>
                  <a:lnTo>
                    <a:pt x="225978" y="225978"/>
                  </a:lnTo>
                  <a:lnTo>
                    <a:pt x="259129" y="194718"/>
                  </a:lnTo>
                  <a:lnTo>
                    <a:pt x="294080" y="165440"/>
                  </a:lnTo>
                  <a:lnTo>
                    <a:pt x="330742" y="138234"/>
                  </a:lnTo>
                  <a:lnTo>
                    <a:pt x="369023" y="113189"/>
                  </a:lnTo>
                  <a:lnTo>
                    <a:pt x="408834" y="90397"/>
                  </a:lnTo>
                  <a:lnTo>
                    <a:pt x="450085" y="69948"/>
                  </a:lnTo>
                  <a:lnTo>
                    <a:pt x="492684" y="51933"/>
                  </a:lnTo>
                  <a:lnTo>
                    <a:pt x="536541" y="36441"/>
                  </a:lnTo>
                  <a:lnTo>
                    <a:pt x="581566" y="23563"/>
                  </a:lnTo>
                  <a:lnTo>
                    <a:pt x="627669" y="13389"/>
                  </a:lnTo>
                  <a:lnTo>
                    <a:pt x="674759" y="6011"/>
                  </a:lnTo>
                  <a:lnTo>
                    <a:pt x="722746" y="1517"/>
                  </a:lnTo>
                  <a:lnTo>
                    <a:pt x="771536" y="0"/>
                  </a:lnTo>
                  <a:lnTo>
                    <a:pt x="820330" y="1517"/>
                  </a:lnTo>
                  <a:lnTo>
                    <a:pt x="868314" y="6011"/>
                  </a:lnTo>
                  <a:lnTo>
                    <a:pt x="915401" y="13389"/>
                  </a:lnTo>
                  <a:lnTo>
                    <a:pt x="961501" y="23563"/>
                  </a:lnTo>
                  <a:lnTo>
                    <a:pt x="1006524" y="36441"/>
                  </a:lnTo>
                  <a:lnTo>
                    <a:pt x="1050379" y="51933"/>
                  </a:lnTo>
                  <a:lnTo>
                    <a:pt x="1092976" y="69948"/>
                  </a:lnTo>
                  <a:lnTo>
                    <a:pt x="1134224" y="90397"/>
                  </a:lnTo>
                  <a:lnTo>
                    <a:pt x="1174034" y="113189"/>
                  </a:lnTo>
                  <a:lnTo>
                    <a:pt x="1212314" y="138234"/>
                  </a:lnTo>
                  <a:lnTo>
                    <a:pt x="1248974" y="165440"/>
                  </a:lnTo>
                  <a:lnTo>
                    <a:pt x="1283925" y="194718"/>
                  </a:lnTo>
                  <a:lnTo>
                    <a:pt x="1317074" y="225978"/>
                  </a:lnTo>
                  <a:lnTo>
                    <a:pt x="1348333" y="259129"/>
                  </a:lnTo>
                  <a:lnTo>
                    <a:pt x="1377611" y="294080"/>
                  </a:lnTo>
                  <a:lnTo>
                    <a:pt x="1404817" y="330742"/>
                  </a:lnTo>
                  <a:lnTo>
                    <a:pt x="1429861" y="369023"/>
                  </a:lnTo>
                  <a:lnTo>
                    <a:pt x="1452652" y="408834"/>
                  </a:lnTo>
                  <a:lnTo>
                    <a:pt x="1473101" y="450085"/>
                  </a:lnTo>
                  <a:lnTo>
                    <a:pt x="1491116" y="492684"/>
                  </a:lnTo>
                  <a:lnTo>
                    <a:pt x="1506608" y="536541"/>
                  </a:lnTo>
                  <a:lnTo>
                    <a:pt x="1519486" y="581566"/>
                  </a:lnTo>
                  <a:lnTo>
                    <a:pt x="1529659" y="627669"/>
                  </a:lnTo>
                  <a:lnTo>
                    <a:pt x="1537038" y="674759"/>
                  </a:lnTo>
                  <a:lnTo>
                    <a:pt x="1541531" y="722746"/>
                  </a:lnTo>
                  <a:lnTo>
                    <a:pt x="1543049" y="771535"/>
                  </a:lnTo>
                  <a:lnTo>
                    <a:pt x="1541531" y="820333"/>
                  </a:lnTo>
                  <a:lnTo>
                    <a:pt x="1537038" y="868320"/>
                  </a:lnTo>
                  <a:lnTo>
                    <a:pt x="1529659" y="915409"/>
                  </a:lnTo>
                  <a:lnTo>
                    <a:pt x="1519486" y="961511"/>
                  </a:lnTo>
                  <a:lnTo>
                    <a:pt x="1506608" y="1006535"/>
                  </a:lnTo>
                  <a:lnTo>
                    <a:pt x="1491116" y="1050392"/>
                  </a:lnTo>
                  <a:lnTo>
                    <a:pt x="1473101" y="1092989"/>
                  </a:lnTo>
                  <a:lnTo>
                    <a:pt x="1452652" y="1134238"/>
                  </a:lnTo>
                  <a:lnTo>
                    <a:pt x="1429861" y="1174047"/>
                  </a:lnTo>
                  <a:lnTo>
                    <a:pt x="1404817" y="1212327"/>
                  </a:lnTo>
                  <a:lnTo>
                    <a:pt x="1377611" y="1248987"/>
                  </a:lnTo>
                  <a:lnTo>
                    <a:pt x="1348333" y="1283937"/>
                  </a:lnTo>
                  <a:lnTo>
                    <a:pt x="1317074" y="1317086"/>
                  </a:lnTo>
                  <a:lnTo>
                    <a:pt x="1283925" y="1348344"/>
                  </a:lnTo>
                  <a:lnTo>
                    <a:pt x="1248974" y="1377620"/>
                  </a:lnTo>
                  <a:lnTo>
                    <a:pt x="1212314" y="1404825"/>
                  </a:lnTo>
                  <a:lnTo>
                    <a:pt x="1174034" y="1429868"/>
                  </a:lnTo>
                  <a:lnTo>
                    <a:pt x="1134224" y="1452658"/>
                  </a:lnTo>
                  <a:lnTo>
                    <a:pt x="1092976" y="1473106"/>
                  </a:lnTo>
                  <a:lnTo>
                    <a:pt x="1050379" y="1491120"/>
                  </a:lnTo>
                  <a:lnTo>
                    <a:pt x="1006524" y="1506611"/>
                  </a:lnTo>
                  <a:lnTo>
                    <a:pt x="961501" y="1519488"/>
                  </a:lnTo>
                  <a:lnTo>
                    <a:pt x="915401" y="1529660"/>
                  </a:lnTo>
                  <a:lnTo>
                    <a:pt x="868314" y="1537039"/>
                  </a:lnTo>
                  <a:lnTo>
                    <a:pt x="820330" y="1541532"/>
                  </a:lnTo>
                  <a:lnTo>
                    <a:pt x="771540" y="1543049"/>
                  </a:lnTo>
                  <a:close/>
                </a:path>
              </a:pathLst>
            </a:custGeom>
            <a:solidFill>
              <a:srgbClr val="292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48826" y="5147919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0" y="771529"/>
                  </a:moveTo>
                  <a:lnTo>
                    <a:pt x="1517" y="820317"/>
                  </a:lnTo>
                  <a:lnTo>
                    <a:pt x="6011" y="868303"/>
                  </a:lnTo>
                  <a:lnTo>
                    <a:pt x="13389" y="915392"/>
                  </a:lnTo>
                  <a:lnTo>
                    <a:pt x="23562" y="961494"/>
                  </a:lnTo>
                  <a:lnTo>
                    <a:pt x="36440" y="1006518"/>
                  </a:lnTo>
                  <a:lnTo>
                    <a:pt x="51932" y="1050374"/>
                  </a:lnTo>
                  <a:lnTo>
                    <a:pt x="69947" y="1092973"/>
                  </a:lnTo>
                  <a:lnTo>
                    <a:pt x="90396" y="1134222"/>
                  </a:lnTo>
                  <a:lnTo>
                    <a:pt x="113187" y="1174032"/>
                  </a:lnTo>
                  <a:lnTo>
                    <a:pt x="138231" y="1212313"/>
                  </a:lnTo>
                  <a:lnTo>
                    <a:pt x="165437" y="1248974"/>
                  </a:lnTo>
                  <a:lnTo>
                    <a:pt x="194715" y="1283925"/>
                  </a:lnTo>
                  <a:lnTo>
                    <a:pt x="225974" y="1317075"/>
                  </a:lnTo>
                  <a:lnTo>
                    <a:pt x="259124" y="1348334"/>
                  </a:lnTo>
                  <a:lnTo>
                    <a:pt x="294074" y="1377612"/>
                  </a:lnTo>
                  <a:lnTo>
                    <a:pt x="330735" y="1404818"/>
                  </a:lnTo>
                  <a:lnTo>
                    <a:pt x="369016" y="1429862"/>
                  </a:lnTo>
                  <a:lnTo>
                    <a:pt x="408826" y="1452653"/>
                  </a:lnTo>
                  <a:lnTo>
                    <a:pt x="444301" y="1470239"/>
                  </a:lnTo>
                </a:path>
                <a:path w="1543050" h="1543050">
                  <a:moveTo>
                    <a:pt x="450079" y="1473103"/>
                  </a:moveTo>
                  <a:lnTo>
                    <a:pt x="463320" y="1478703"/>
                  </a:lnTo>
                </a:path>
                <a:path w="1543050" h="1543050">
                  <a:moveTo>
                    <a:pt x="771534" y="1543049"/>
                  </a:moveTo>
                  <a:lnTo>
                    <a:pt x="820317" y="1541531"/>
                  </a:lnTo>
                  <a:lnTo>
                    <a:pt x="868303" y="1537038"/>
                  </a:lnTo>
                  <a:lnTo>
                    <a:pt x="915392" y="1529660"/>
                  </a:lnTo>
                  <a:lnTo>
                    <a:pt x="961494" y="1519486"/>
                  </a:lnTo>
                  <a:lnTo>
                    <a:pt x="1006518" y="1506609"/>
                  </a:lnTo>
                  <a:lnTo>
                    <a:pt x="1050374" y="1491117"/>
                  </a:lnTo>
                  <a:lnTo>
                    <a:pt x="1092973" y="1473102"/>
                  </a:lnTo>
                  <a:lnTo>
                    <a:pt x="1134222" y="1452653"/>
                  </a:lnTo>
                  <a:lnTo>
                    <a:pt x="1174032" y="1429862"/>
                  </a:lnTo>
                  <a:lnTo>
                    <a:pt x="1212313" y="1404818"/>
                  </a:lnTo>
                  <a:lnTo>
                    <a:pt x="1248974" y="1377612"/>
                  </a:lnTo>
                  <a:lnTo>
                    <a:pt x="1283925" y="1348334"/>
                  </a:lnTo>
                  <a:lnTo>
                    <a:pt x="1317075" y="1317075"/>
                  </a:lnTo>
                  <a:lnTo>
                    <a:pt x="1348334" y="1283925"/>
                  </a:lnTo>
                  <a:lnTo>
                    <a:pt x="1377612" y="1248974"/>
                  </a:lnTo>
                  <a:lnTo>
                    <a:pt x="1404818" y="1212313"/>
                  </a:lnTo>
                  <a:lnTo>
                    <a:pt x="1429862" y="1174032"/>
                  </a:lnTo>
                  <a:lnTo>
                    <a:pt x="1452653" y="1134222"/>
                  </a:lnTo>
                  <a:lnTo>
                    <a:pt x="1473102" y="1092973"/>
                  </a:lnTo>
                  <a:lnTo>
                    <a:pt x="1491117" y="1050374"/>
                  </a:lnTo>
                  <a:lnTo>
                    <a:pt x="1506609" y="1006518"/>
                  </a:lnTo>
                  <a:lnTo>
                    <a:pt x="1519486" y="961494"/>
                  </a:lnTo>
                  <a:lnTo>
                    <a:pt x="1529660" y="915392"/>
                  </a:lnTo>
                  <a:lnTo>
                    <a:pt x="1537038" y="868303"/>
                  </a:lnTo>
                  <a:lnTo>
                    <a:pt x="1541532" y="820317"/>
                  </a:lnTo>
                  <a:lnTo>
                    <a:pt x="1543049" y="771535"/>
                  </a:lnTo>
                </a:path>
                <a:path w="1543050" h="1543050">
                  <a:moveTo>
                    <a:pt x="1111825" y="79293"/>
                  </a:moveTo>
                  <a:lnTo>
                    <a:pt x="1050374" y="51932"/>
                  </a:lnTo>
                  <a:lnTo>
                    <a:pt x="1006518" y="36440"/>
                  </a:lnTo>
                  <a:lnTo>
                    <a:pt x="961494" y="23562"/>
                  </a:lnTo>
                  <a:lnTo>
                    <a:pt x="915392" y="13389"/>
                  </a:lnTo>
                  <a:lnTo>
                    <a:pt x="868303" y="6011"/>
                  </a:lnTo>
                  <a:lnTo>
                    <a:pt x="820317" y="1517"/>
                  </a:lnTo>
                  <a:lnTo>
                    <a:pt x="771530" y="0"/>
                  </a:lnTo>
                </a:path>
              </a:pathLst>
            </a:custGeom>
            <a:ln w="17145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48825" y="7473116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771540" y="1543049"/>
                  </a:moveTo>
                  <a:lnTo>
                    <a:pt x="722746" y="1541531"/>
                  </a:lnTo>
                  <a:lnTo>
                    <a:pt x="674759" y="1537038"/>
                  </a:lnTo>
                  <a:lnTo>
                    <a:pt x="627669" y="1529659"/>
                  </a:lnTo>
                  <a:lnTo>
                    <a:pt x="581566" y="1519486"/>
                  </a:lnTo>
                  <a:lnTo>
                    <a:pt x="536541" y="1506608"/>
                  </a:lnTo>
                  <a:lnTo>
                    <a:pt x="492684" y="1491116"/>
                  </a:lnTo>
                  <a:lnTo>
                    <a:pt x="450085" y="1473100"/>
                  </a:lnTo>
                  <a:lnTo>
                    <a:pt x="408834" y="1452651"/>
                  </a:lnTo>
                  <a:lnTo>
                    <a:pt x="369023" y="1429860"/>
                  </a:lnTo>
                  <a:lnTo>
                    <a:pt x="330742" y="1404815"/>
                  </a:lnTo>
                  <a:lnTo>
                    <a:pt x="294080" y="1377609"/>
                  </a:lnTo>
                  <a:lnTo>
                    <a:pt x="259129" y="1348330"/>
                  </a:lnTo>
                  <a:lnTo>
                    <a:pt x="225978" y="1317071"/>
                  </a:lnTo>
                  <a:lnTo>
                    <a:pt x="194718" y="1283920"/>
                  </a:lnTo>
                  <a:lnTo>
                    <a:pt x="165440" y="1248969"/>
                  </a:lnTo>
                  <a:lnTo>
                    <a:pt x="138234" y="1212307"/>
                  </a:lnTo>
                  <a:lnTo>
                    <a:pt x="113189" y="1174025"/>
                  </a:lnTo>
                  <a:lnTo>
                    <a:pt x="90397" y="1134214"/>
                  </a:lnTo>
                  <a:lnTo>
                    <a:pt x="69948" y="1092964"/>
                  </a:lnTo>
                  <a:lnTo>
                    <a:pt x="51933" y="1050365"/>
                  </a:lnTo>
                  <a:lnTo>
                    <a:pt x="36441" y="1006508"/>
                  </a:lnTo>
                  <a:lnTo>
                    <a:pt x="23563" y="961483"/>
                  </a:lnTo>
                  <a:lnTo>
                    <a:pt x="13389" y="915380"/>
                  </a:lnTo>
                  <a:lnTo>
                    <a:pt x="6011" y="868290"/>
                  </a:lnTo>
                  <a:lnTo>
                    <a:pt x="1517" y="820303"/>
                  </a:lnTo>
                  <a:lnTo>
                    <a:pt x="0" y="771514"/>
                  </a:lnTo>
                  <a:lnTo>
                    <a:pt x="1517" y="722719"/>
                  </a:lnTo>
                  <a:lnTo>
                    <a:pt x="6011" y="674735"/>
                  </a:lnTo>
                  <a:lnTo>
                    <a:pt x="13389" y="627648"/>
                  </a:lnTo>
                  <a:lnTo>
                    <a:pt x="23563" y="581548"/>
                  </a:lnTo>
                  <a:lnTo>
                    <a:pt x="36441" y="536525"/>
                  </a:lnTo>
                  <a:lnTo>
                    <a:pt x="51933" y="492670"/>
                  </a:lnTo>
                  <a:lnTo>
                    <a:pt x="69948" y="450073"/>
                  </a:lnTo>
                  <a:lnTo>
                    <a:pt x="90397" y="408824"/>
                  </a:lnTo>
                  <a:lnTo>
                    <a:pt x="113189" y="369015"/>
                  </a:lnTo>
                  <a:lnTo>
                    <a:pt x="138234" y="330735"/>
                  </a:lnTo>
                  <a:lnTo>
                    <a:pt x="165440" y="294074"/>
                  </a:lnTo>
                  <a:lnTo>
                    <a:pt x="194718" y="259124"/>
                  </a:lnTo>
                  <a:lnTo>
                    <a:pt x="225978" y="225974"/>
                  </a:lnTo>
                  <a:lnTo>
                    <a:pt x="259129" y="194715"/>
                  </a:lnTo>
                  <a:lnTo>
                    <a:pt x="294080" y="165438"/>
                  </a:lnTo>
                  <a:lnTo>
                    <a:pt x="330742" y="138232"/>
                  </a:lnTo>
                  <a:lnTo>
                    <a:pt x="369023" y="113188"/>
                  </a:lnTo>
                  <a:lnTo>
                    <a:pt x="408834" y="90396"/>
                  </a:lnTo>
                  <a:lnTo>
                    <a:pt x="450085" y="69948"/>
                  </a:lnTo>
                  <a:lnTo>
                    <a:pt x="492684" y="51932"/>
                  </a:lnTo>
                  <a:lnTo>
                    <a:pt x="536541" y="36441"/>
                  </a:lnTo>
                  <a:lnTo>
                    <a:pt x="581566" y="23563"/>
                  </a:lnTo>
                  <a:lnTo>
                    <a:pt x="627669" y="13389"/>
                  </a:lnTo>
                  <a:lnTo>
                    <a:pt x="674759" y="6011"/>
                  </a:lnTo>
                  <a:lnTo>
                    <a:pt x="722746" y="1517"/>
                  </a:lnTo>
                  <a:lnTo>
                    <a:pt x="771534" y="0"/>
                  </a:lnTo>
                  <a:lnTo>
                    <a:pt x="820330" y="1517"/>
                  </a:lnTo>
                  <a:lnTo>
                    <a:pt x="868314" y="6011"/>
                  </a:lnTo>
                  <a:lnTo>
                    <a:pt x="915401" y="13389"/>
                  </a:lnTo>
                  <a:lnTo>
                    <a:pt x="961501" y="23563"/>
                  </a:lnTo>
                  <a:lnTo>
                    <a:pt x="1006524" y="36441"/>
                  </a:lnTo>
                  <a:lnTo>
                    <a:pt x="1050379" y="51932"/>
                  </a:lnTo>
                  <a:lnTo>
                    <a:pt x="1092976" y="69948"/>
                  </a:lnTo>
                  <a:lnTo>
                    <a:pt x="1134224" y="90396"/>
                  </a:lnTo>
                  <a:lnTo>
                    <a:pt x="1174034" y="113188"/>
                  </a:lnTo>
                  <a:lnTo>
                    <a:pt x="1212314" y="138232"/>
                  </a:lnTo>
                  <a:lnTo>
                    <a:pt x="1248974" y="165438"/>
                  </a:lnTo>
                  <a:lnTo>
                    <a:pt x="1283925" y="194715"/>
                  </a:lnTo>
                  <a:lnTo>
                    <a:pt x="1317074" y="225974"/>
                  </a:lnTo>
                  <a:lnTo>
                    <a:pt x="1348333" y="259124"/>
                  </a:lnTo>
                  <a:lnTo>
                    <a:pt x="1377611" y="294074"/>
                  </a:lnTo>
                  <a:lnTo>
                    <a:pt x="1404817" y="330735"/>
                  </a:lnTo>
                  <a:lnTo>
                    <a:pt x="1429861" y="369015"/>
                  </a:lnTo>
                  <a:lnTo>
                    <a:pt x="1452652" y="408824"/>
                  </a:lnTo>
                  <a:lnTo>
                    <a:pt x="1473101" y="450073"/>
                  </a:lnTo>
                  <a:lnTo>
                    <a:pt x="1491116" y="492670"/>
                  </a:lnTo>
                  <a:lnTo>
                    <a:pt x="1506608" y="536525"/>
                  </a:lnTo>
                  <a:lnTo>
                    <a:pt x="1519486" y="581548"/>
                  </a:lnTo>
                  <a:lnTo>
                    <a:pt x="1529659" y="627648"/>
                  </a:lnTo>
                  <a:lnTo>
                    <a:pt x="1537038" y="674735"/>
                  </a:lnTo>
                  <a:lnTo>
                    <a:pt x="1541531" y="722719"/>
                  </a:lnTo>
                  <a:lnTo>
                    <a:pt x="1543049" y="771504"/>
                  </a:lnTo>
                  <a:lnTo>
                    <a:pt x="1541531" y="820303"/>
                  </a:lnTo>
                  <a:lnTo>
                    <a:pt x="1537038" y="868290"/>
                  </a:lnTo>
                  <a:lnTo>
                    <a:pt x="1529659" y="915380"/>
                  </a:lnTo>
                  <a:lnTo>
                    <a:pt x="1519486" y="961483"/>
                  </a:lnTo>
                  <a:lnTo>
                    <a:pt x="1506608" y="1006508"/>
                  </a:lnTo>
                  <a:lnTo>
                    <a:pt x="1491116" y="1050365"/>
                  </a:lnTo>
                  <a:lnTo>
                    <a:pt x="1473101" y="1092964"/>
                  </a:lnTo>
                  <a:lnTo>
                    <a:pt x="1452652" y="1134214"/>
                  </a:lnTo>
                  <a:lnTo>
                    <a:pt x="1429861" y="1174025"/>
                  </a:lnTo>
                  <a:lnTo>
                    <a:pt x="1404817" y="1212307"/>
                  </a:lnTo>
                  <a:lnTo>
                    <a:pt x="1377611" y="1248969"/>
                  </a:lnTo>
                  <a:lnTo>
                    <a:pt x="1348333" y="1283920"/>
                  </a:lnTo>
                  <a:lnTo>
                    <a:pt x="1317074" y="1317071"/>
                  </a:lnTo>
                  <a:lnTo>
                    <a:pt x="1283925" y="1348330"/>
                  </a:lnTo>
                  <a:lnTo>
                    <a:pt x="1248974" y="1377609"/>
                  </a:lnTo>
                  <a:lnTo>
                    <a:pt x="1212314" y="1404815"/>
                  </a:lnTo>
                  <a:lnTo>
                    <a:pt x="1174034" y="1429860"/>
                  </a:lnTo>
                  <a:lnTo>
                    <a:pt x="1134224" y="1452651"/>
                  </a:lnTo>
                  <a:lnTo>
                    <a:pt x="1092976" y="1473100"/>
                  </a:lnTo>
                  <a:lnTo>
                    <a:pt x="1050379" y="1491116"/>
                  </a:lnTo>
                  <a:lnTo>
                    <a:pt x="1006524" y="1506608"/>
                  </a:lnTo>
                  <a:lnTo>
                    <a:pt x="961501" y="1519486"/>
                  </a:lnTo>
                  <a:lnTo>
                    <a:pt x="915401" y="1529659"/>
                  </a:lnTo>
                  <a:lnTo>
                    <a:pt x="868314" y="1537038"/>
                  </a:lnTo>
                  <a:lnTo>
                    <a:pt x="820330" y="1541531"/>
                  </a:lnTo>
                  <a:lnTo>
                    <a:pt x="771540" y="1543049"/>
                  </a:lnTo>
                  <a:close/>
                </a:path>
              </a:pathLst>
            </a:custGeom>
            <a:solidFill>
              <a:srgbClr val="292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8826" y="7473116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79474" y="430858"/>
                  </a:moveTo>
                  <a:lnTo>
                    <a:pt x="51932" y="492674"/>
                  </a:lnTo>
                  <a:lnTo>
                    <a:pt x="36440" y="536530"/>
                  </a:lnTo>
                  <a:lnTo>
                    <a:pt x="23562" y="581555"/>
                  </a:lnTo>
                  <a:lnTo>
                    <a:pt x="13389" y="627657"/>
                  </a:lnTo>
                  <a:lnTo>
                    <a:pt x="6011" y="674746"/>
                  </a:lnTo>
                  <a:lnTo>
                    <a:pt x="1517" y="722732"/>
                  </a:lnTo>
                  <a:lnTo>
                    <a:pt x="0" y="771519"/>
                  </a:lnTo>
                </a:path>
                <a:path w="1543050" h="1543050">
                  <a:moveTo>
                    <a:pt x="771535" y="1543049"/>
                  </a:moveTo>
                  <a:lnTo>
                    <a:pt x="820317" y="1541532"/>
                  </a:lnTo>
                  <a:lnTo>
                    <a:pt x="868303" y="1537038"/>
                  </a:lnTo>
                  <a:lnTo>
                    <a:pt x="915392" y="1529660"/>
                  </a:lnTo>
                  <a:lnTo>
                    <a:pt x="961494" y="1519486"/>
                  </a:lnTo>
                  <a:lnTo>
                    <a:pt x="1006518" y="1506609"/>
                  </a:lnTo>
                  <a:lnTo>
                    <a:pt x="1050374" y="1491117"/>
                  </a:lnTo>
                  <a:lnTo>
                    <a:pt x="1092549" y="1473281"/>
                  </a:lnTo>
                  <a:lnTo>
                    <a:pt x="1092973" y="1473102"/>
                  </a:lnTo>
                  <a:lnTo>
                    <a:pt x="1104474" y="1467400"/>
                  </a:lnTo>
                </a:path>
                <a:path w="1543050" h="1543050">
                  <a:moveTo>
                    <a:pt x="1543049" y="771514"/>
                  </a:moveTo>
                  <a:lnTo>
                    <a:pt x="1541531" y="722732"/>
                  </a:lnTo>
                  <a:lnTo>
                    <a:pt x="1537038" y="674746"/>
                  </a:lnTo>
                  <a:lnTo>
                    <a:pt x="1529660" y="627657"/>
                  </a:lnTo>
                  <a:lnTo>
                    <a:pt x="1519486" y="581555"/>
                  </a:lnTo>
                  <a:lnTo>
                    <a:pt x="1506609" y="536530"/>
                  </a:lnTo>
                  <a:lnTo>
                    <a:pt x="1491117" y="492674"/>
                  </a:lnTo>
                  <a:lnTo>
                    <a:pt x="1473102" y="450076"/>
                  </a:lnTo>
                  <a:lnTo>
                    <a:pt x="1452653" y="408826"/>
                  </a:lnTo>
                  <a:lnTo>
                    <a:pt x="1432244" y="373178"/>
                  </a:lnTo>
                </a:path>
                <a:path w="1543050" h="1543050">
                  <a:moveTo>
                    <a:pt x="1429861" y="369016"/>
                  </a:moveTo>
                  <a:lnTo>
                    <a:pt x="1425705" y="362662"/>
                  </a:lnTo>
                </a:path>
                <a:path w="1543050" h="1543050">
                  <a:moveTo>
                    <a:pt x="1194541" y="126604"/>
                  </a:moveTo>
                  <a:lnTo>
                    <a:pt x="1134222" y="90396"/>
                  </a:lnTo>
                  <a:lnTo>
                    <a:pt x="1092973" y="69947"/>
                  </a:lnTo>
                  <a:lnTo>
                    <a:pt x="1050374" y="51932"/>
                  </a:lnTo>
                  <a:lnTo>
                    <a:pt x="1006518" y="36440"/>
                  </a:lnTo>
                  <a:lnTo>
                    <a:pt x="961494" y="23562"/>
                  </a:lnTo>
                  <a:lnTo>
                    <a:pt x="915392" y="13389"/>
                  </a:lnTo>
                  <a:lnTo>
                    <a:pt x="868303" y="6011"/>
                  </a:lnTo>
                  <a:lnTo>
                    <a:pt x="820317" y="1517"/>
                  </a:lnTo>
                  <a:lnTo>
                    <a:pt x="771529" y="0"/>
                  </a:lnTo>
                </a:path>
              </a:pathLst>
            </a:custGeom>
            <a:ln w="17145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29804" y="0"/>
              <a:ext cx="19685" cy="10287000"/>
            </a:xfrm>
            <a:custGeom>
              <a:avLst/>
              <a:gdLst/>
              <a:ahLst/>
              <a:cxnLst/>
              <a:rect l="l" t="t" r="r" b="b"/>
              <a:pathLst>
                <a:path w="19684" h="10287000">
                  <a:moveTo>
                    <a:pt x="19050" y="0"/>
                  </a:moveTo>
                  <a:lnTo>
                    <a:pt x="0" y="0"/>
                  </a:lnTo>
                  <a:lnTo>
                    <a:pt x="0" y="2548699"/>
                  </a:lnTo>
                  <a:lnTo>
                    <a:pt x="19050" y="2548699"/>
                  </a:lnTo>
                  <a:lnTo>
                    <a:pt x="19050" y="0"/>
                  </a:lnTo>
                  <a:close/>
                </a:path>
                <a:path w="19684" h="10287000">
                  <a:moveTo>
                    <a:pt x="19088" y="9181922"/>
                  </a:moveTo>
                  <a:lnTo>
                    <a:pt x="38" y="9181922"/>
                  </a:lnTo>
                  <a:lnTo>
                    <a:pt x="38" y="10287000"/>
                  </a:lnTo>
                  <a:lnTo>
                    <a:pt x="19088" y="10287000"/>
                  </a:lnTo>
                  <a:lnTo>
                    <a:pt x="19088" y="91819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01239" y="6894462"/>
              <a:ext cx="0" cy="417195"/>
            </a:xfrm>
            <a:custGeom>
              <a:avLst/>
              <a:gdLst/>
              <a:ahLst/>
              <a:cxnLst/>
              <a:rect l="l" t="t" r="r" b="b"/>
              <a:pathLst>
                <a:path h="417195">
                  <a:moveTo>
                    <a:pt x="0" y="416683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3509" y="3065289"/>
              <a:ext cx="991235" cy="989330"/>
            </a:xfrm>
            <a:custGeom>
              <a:avLst/>
              <a:gdLst/>
              <a:ahLst/>
              <a:cxnLst/>
              <a:rect l="l" t="t" r="r" b="b"/>
              <a:pathLst>
                <a:path w="991234" h="989329">
                  <a:moveTo>
                    <a:pt x="985302" y="1269"/>
                  </a:moveTo>
                  <a:lnTo>
                    <a:pt x="975308" y="1269"/>
                  </a:lnTo>
                  <a:lnTo>
                    <a:pt x="976488" y="0"/>
                  </a:lnTo>
                  <a:lnTo>
                    <a:pt x="985070" y="0"/>
                  </a:lnTo>
                  <a:lnTo>
                    <a:pt x="985302" y="1269"/>
                  </a:lnTo>
                  <a:close/>
                </a:path>
                <a:path w="991234" h="989329">
                  <a:moveTo>
                    <a:pt x="987638" y="2539"/>
                  </a:moveTo>
                  <a:lnTo>
                    <a:pt x="973711" y="2539"/>
                  </a:lnTo>
                  <a:lnTo>
                    <a:pt x="974544" y="1269"/>
                  </a:lnTo>
                  <a:lnTo>
                    <a:pt x="986667" y="1269"/>
                  </a:lnTo>
                  <a:lnTo>
                    <a:pt x="987638" y="2539"/>
                  </a:lnTo>
                  <a:close/>
                </a:path>
                <a:path w="991234" h="989329">
                  <a:moveTo>
                    <a:pt x="988887" y="3809"/>
                  </a:moveTo>
                  <a:lnTo>
                    <a:pt x="972370" y="3809"/>
                  </a:lnTo>
                  <a:lnTo>
                    <a:pt x="973226" y="2539"/>
                  </a:lnTo>
                  <a:lnTo>
                    <a:pt x="988078" y="2539"/>
                  </a:lnTo>
                  <a:lnTo>
                    <a:pt x="988887" y="3809"/>
                  </a:lnTo>
                  <a:close/>
                </a:path>
                <a:path w="991234" h="989329">
                  <a:moveTo>
                    <a:pt x="990599" y="8889"/>
                  </a:moveTo>
                  <a:lnTo>
                    <a:pt x="970288" y="8889"/>
                  </a:lnTo>
                  <a:lnTo>
                    <a:pt x="970635" y="6349"/>
                  </a:lnTo>
                  <a:lnTo>
                    <a:pt x="970959" y="6349"/>
                  </a:lnTo>
                  <a:lnTo>
                    <a:pt x="971028" y="5079"/>
                  </a:lnTo>
                  <a:lnTo>
                    <a:pt x="971514" y="5079"/>
                  </a:lnTo>
                  <a:lnTo>
                    <a:pt x="971976" y="3809"/>
                  </a:lnTo>
                  <a:lnTo>
                    <a:pt x="989234" y="3809"/>
                  </a:lnTo>
                  <a:lnTo>
                    <a:pt x="989836" y="5079"/>
                  </a:lnTo>
                  <a:lnTo>
                    <a:pt x="990067" y="6349"/>
                  </a:lnTo>
                  <a:lnTo>
                    <a:pt x="990414" y="7619"/>
                  </a:lnTo>
                  <a:lnTo>
                    <a:pt x="990599" y="8889"/>
                  </a:lnTo>
                  <a:close/>
                </a:path>
                <a:path w="991234" h="989329">
                  <a:moveTo>
                    <a:pt x="990669" y="10159"/>
                  </a:moveTo>
                  <a:lnTo>
                    <a:pt x="970218" y="10159"/>
                  </a:lnTo>
                  <a:lnTo>
                    <a:pt x="970218" y="8889"/>
                  </a:lnTo>
                  <a:lnTo>
                    <a:pt x="990669" y="8889"/>
                  </a:lnTo>
                  <a:lnTo>
                    <a:pt x="990669" y="10159"/>
                  </a:lnTo>
                  <a:close/>
                </a:path>
                <a:path w="991234" h="989329">
                  <a:moveTo>
                    <a:pt x="990507" y="11429"/>
                  </a:moveTo>
                  <a:lnTo>
                    <a:pt x="970334" y="11429"/>
                  </a:lnTo>
                  <a:lnTo>
                    <a:pt x="970265" y="10159"/>
                  </a:lnTo>
                  <a:lnTo>
                    <a:pt x="990646" y="10159"/>
                  </a:lnTo>
                  <a:lnTo>
                    <a:pt x="990507" y="11429"/>
                  </a:lnTo>
                  <a:close/>
                </a:path>
                <a:path w="991234" h="989329">
                  <a:moveTo>
                    <a:pt x="989281" y="15239"/>
                  </a:moveTo>
                  <a:lnTo>
                    <a:pt x="971629" y="15239"/>
                  </a:lnTo>
                  <a:lnTo>
                    <a:pt x="971120" y="13969"/>
                  </a:lnTo>
                  <a:lnTo>
                    <a:pt x="970889" y="12699"/>
                  </a:lnTo>
                  <a:lnTo>
                    <a:pt x="970704" y="12699"/>
                  </a:lnTo>
                  <a:lnTo>
                    <a:pt x="970426" y="11429"/>
                  </a:lnTo>
                  <a:lnTo>
                    <a:pt x="990368" y="11429"/>
                  </a:lnTo>
                  <a:lnTo>
                    <a:pt x="989975" y="12699"/>
                  </a:lnTo>
                  <a:lnTo>
                    <a:pt x="989813" y="13969"/>
                  </a:lnTo>
                  <a:lnTo>
                    <a:pt x="989489" y="13969"/>
                  </a:lnTo>
                  <a:lnTo>
                    <a:pt x="989281" y="15239"/>
                  </a:lnTo>
                  <a:close/>
                </a:path>
                <a:path w="991234" h="989329">
                  <a:moveTo>
                    <a:pt x="986990" y="17779"/>
                  </a:moveTo>
                  <a:lnTo>
                    <a:pt x="973781" y="17779"/>
                  </a:lnTo>
                  <a:lnTo>
                    <a:pt x="973318" y="16509"/>
                  </a:lnTo>
                  <a:lnTo>
                    <a:pt x="972647" y="16509"/>
                  </a:lnTo>
                  <a:lnTo>
                    <a:pt x="972161" y="15239"/>
                  </a:lnTo>
                  <a:lnTo>
                    <a:pt x="988633" y="15239"/>
                  </a:lnTo>
                  <a:lnTo>
                    <a:pt x="988101" y="16509"/>
                  </a:lnTo>
                  <a:lnTo>
                    <a:pt x="986990" y="17779"/>
                  </a:lnTo>
                  <a:close/>
                </a:path>
                <a:path w="991234" h="989329">
                  <a:moveTo>
                    <a:pt x="864749" y="257809"/>
                  </a:moveTo>
                  <a:lnTo>
                    <a:pt x="861002" y="257809"/>
                  </a:lnTo>
                  <a:lnTo>
                    <a:pt x="974521" y="17779"/>
                  </a:lnTo>
                  <a:lnTo>
                    <a:pt x="986320" y="17779"/>
                  </a:lnTo>
                  <a:lnTo>
                    <a:pt x="985302" y="19049"/>
                  </a:lnTo>
                  <a:lnTo>
                    <a:pt x="977644" y="19049"/>
                  </a:lnTo>
                  <a:lnTo>
                    <a:pt x="864749" y="257809"/>
                  </a:lnTo>
                  <a:close/>
                </a:path>
                <a:path w="991234" h="989329">
                  <a:moveTo>
                    <a:pt x="982155" y="957579"/>
                  </a:moveTo>
                  <a:lnTo>
                    <a:pt x="978685" y="957579"/>
                  </a:lnTo>
                  <a:lnTo>
                    <a:pt x="978685" y="20319"/>
                  </a:lnTo>
                  <a:lnTo>
                    <a:pt x="977945" y="19049"/>
                  </a:lnTo>
                  <a:lnTo>
                    <a:pt x="982433" y="19049"/>
                  </a:lnTo>
                  <a:lnTo>
                    <a:pt x="982294" y="20319"/>
                  </a:lnTo>
                  <a:lnTo>
                    <a:pt x="982155" y="20319"/>
                  </a:lnTo>
                  <a:lnTo>
                    <a:pt x="982155" y="957579"/>
                  </a:lnTo>
                  <a:close/>
                </a:path>
                <a:path w="991234" h="989329">
                  <a:moveTo>
                    <a:pt x="600721" y="180339"/>
                  </a:moveTo>
                  <a:lnTo>
                    <a:pt x="593341" y="180339"/>
                  </a:lnTo>
                  <a:lnTo>
                    <a:pt x="594174" y="179069"/>
                  </a:lnTo>
                  <a:lnTo>
                    <a:pt x="600397" y="179069"/>
                  </a:lnTo>
                  <a:lnTo>
                    <a:pt x="600721" y="180339"/>
                  </a:lnTo>
                  <a:close/>
                </a:path>
                <a:path w="991234" h="989329">
                  <a:moveTo>
                    <a:pt x="603520" y="181609"/>
                  </a:moveTo>
                  <a:lnTo>
                    <a:pt x="591375" y="181609"/>
                  </a:lnTo>
                  <a:lnTo>
                    <a:pt x="592277" y="180339"/>
                  </a:lnTo>
                  <a:lnTo>
                    <a:pt x="602456" y="180339"/>
                  </a:lnTo>
                  <a:lnTo>
                    <a:pt x="603520" y="181609"/>
                  </a:lnTo>
                  <a:close/>
                </a:path>
                <a:path w="991234" h="989329">
                  <a:moveTo>
                    <a:pt x="604909" y="182879"/>
                  </a:moveTo>
                  <a:lnTo>
                    <a:pt x="589895" y="182879"/>
                  </a:lnTo>
                  <a:lnTo>
                    <a:pt x="590380" y="181609"/>
                  </a:lnTo>
                  <a:lnTo>
                    <a:pt x="604353" y="181609"/>
                  </a:lnTo>
                  <a:lnTo>
                    <a:pt x="604909" y="182879"/>
                  </a:lnTo>
                  <a:close/>
                </a:path>
                <a:path w="991234" h="989329">
                  <a:moveTo>
                    <a:pt x="605834" y="184149"/>
                  </a:moveTo>
                  <a:lnTo>
                    <a:pt x="588553" y="184149"/>
                  </a:lnTo>
                  <a:lnTo>
                    <a:pt x="589154" y="182879"/>
                  </a:lnTo>
                  <a:lnTo>
                    <a:pt x="605464" y="182879"/>
                  </a:lnTo>
                  <a:lnTo>
                    <a:pt x="605834" y="184149"/>
                  </a:lnTo>
                  <a:close/>
                </a:path>
                <a:path w="991234" h="989329">
                  <a:moveTo>
                    <a:pt x="982155" y="966469"/>
                  </a:moveTo>
                  <a:lnTo>
                    <a:pt x="976626" y="966469"/>
                  </a:lnTo>
                  <a:lnTo>
                    <a:pt x="858249" y="276859"/>
                  </a:lnTo>
                  <a:lnTo>
                    <a:pt x="853345" y="276859"/>
                  </a:lnTo>
                  <a:lnTo>
                    <a:pt x="849019" y="274319"/>
                  </a:lnTo>
                  <a:lnTo>
                    <a:pt x="848001" y="267969"/>
                  </a:lnTo>
                  <a:lnTo>
                    <a:pt x="848024" y="266699"/>
                  </a:lnTo>
                  <a:lnTo>
                    <a:pt x="848140" y="265429"/>
                  </a:lnTo>
                  <a:lnTo>
                    <a:pt x="606482" y="194309"/>
                  </a:lnTo>
                  <a:lnTo>
                    <a:pt x="588252" y="194309"/>
                  </a:lnTo>
                  <a:lnTo>
                    <a:pt x="588021" y="193039"/>
                  </a:lnTo>
                  <a:lnTo>
                    <a:pt x="587581" y="193039"/>
                  </a:lnTo>
                  <a:lnTo>
                    <a:pt x="587396" y="191769"/>
                  </a:lnTo>
                  <a:lnTo>
                    <a:pt x="587165" y="190499"/>
                  </a:lnTo>
                  <a:lnTo>
                    <a:pt x="587142" y="187959"/>
                  </a:lnTo>
                  <a:lnTo>
                    <a:pt x="587419" y="186689"/>
                  </a:lnTo>
                  <a:lnTo>
                    <a:pt x="587558" y="186689"/>
                  </a:lnTo>
                  <a:lnTo>
                    <a:pt x="587720" y="185419"/>
                  </a:lnTo>
                  <a:lnTo>
                    <a:pt x="588252" y="184149"/>
                  </a:lnTo>
                  <a:lnTo>
                    <a:pt x="606435" y="184149"/>
                  </a:lnTo>
                  <a:lnTo>
                    <a:pt x="606551" y="185419"/>
                  </a:lnTo>
                  <a:lnTo>
                    <a:pt x="606736" y="185419"/>
                  </a:lnTo>
                  <a:lnTo>
                    <a:pt x="607268" y="186689"/>
                  </a:lnTo>
                  <a:lnTo>
                    <a:pt x="607453" y="187959"/>
                  </a:lnTo>
                  <a:lnTo>
                    <a:pt x="607476" y="189229"/>
                  </a:lnTo>
                  <a:lnTo>
                    <a:pt x="607453" y="190499"/>
                  </a:lnTo>
                  <a:lnTo>
                    <a:pt x="849135" y="262889"/>
                  </a:lnTo>
                  <a:lnTo>
                    <a:pt x="867873" y="262889"/>
                  </a:lnTo>
                  <a:lnTo>
                    <a:pt x="869215" y="270509"/>
                  </a:lnTo>
                  <a:lnTo>
                    <a:pt x="866300" y="275589"/>
                  </a:lnTo>
                  <a:lnTo>
                    <a:pt x="861696" y="276859"/>
                  </a:lnTo>
                  <a:lnTo>
                    <a:pt x="978685" y="957579"/>
                  </a:lnTo>
                  <a:lnTo>
                    <a:pt x="982155" y="957579"/>
                  </a:lnTo>
                  <a:lnTo>
                    <a:pt x="982155" y="966469"/>
                  </a:lnTo>
                  <a:close/>
                </a:path>
                <a:path w="991234" h="989329">
                  <a:moveTo>
                    <a:pt x="605811" y="195579"/>
                  </a:moveTo>
                  <a:lnTo>
                    <a:pt x="589039" y="195579"/>
                  </a:lnTo>
                  <a:lnTo>
                    <a:pt x="588530" y="194309"/>
                  </a:lnTo>
                  <a:lnTo>
                    <a:pt x="605973" y="194309"/>
                  </a:lnTo>
                  <a:lnTo>
                    <a:pt x="605811" y="195579"/>
                  </a:lnTo>
                  <a:close/>
                </a:path>
                <a:path w="991234" h="989329">
                  <a:moveTo>
                    <a:pt x="604862" y="196849"/>
                  </a:moveTo>
                  <a:lnTo>
                    <a:pt x="589987" y="196849"/>
                  </a:lnTo>
                  <a:lnTo>
                    <a:pt x="589432" y="195579"/>
                  </a:lnTo>
                  <a:lnTo>
                    <a:pt x="605441" y="195579"/>
                  </a:lnTo>
                  <a:lnTo>
                    <a:pt x="604862" y="196849"/>
                  </a:lnTo>
                  <a:close/>
                </a:path>
                <a:path w="991234" h="989329">
                  <a:moveTo>
                    <a:pt x="431048" y="443229"/>
                  </a:moveTo>
                  <a:lnTo>
                    <a:pt x="426452" y="443229"/>
                  </a:lnTo>
                  <a:lnTo>
                    <a:pt x="590311" y="196849"/>
                  </a:lnTo>
                  <a:lnTo>
                    <a:pt x="603937" y="196849"/>
                  </a:lnTo>
                  <a:lnTo>
                    <a:pt x="603266" y="198119"/>
                  </a:lnTo>
                  <a:lnTo>
                    <a:pt x="593203" y="198119"/>
                  </a:lnTo>
                  <a:lnTo>
                    <a:pt x="431048" y="443229"/>
                  </a:lnTo>
                  <a:close/>
                </a:path>
                <a:path w="991234" h="989329">
                  <a:moveTo>
                    <a:pt x="972924" y="958849"/>
                  </a:moveTo>
                  <a:lnTo>
                    <a:pt x="969223" y="958849"/>
                  </a:lnTo>
                  <a:lnTo>
                    <a:pt x="600513" y="199389"/>
                  </a:lnTo>
                  <a:lnTo>
                    <a:pt x="594082" y="199389"/>
                  </a:lnTo>
                  <a:lnTo>
                    <a:pt x="593203" y="198119"/>
                  </a:lnTo>
                  <a:lnTo>
                    <a:pt x="603266" y="198119"/>
                  </a:lnTo>
                  <a:lnTo>
                    <a:pt x="972924" y="958849"/>
                  </a:lnTo>
                  <a:close/>
                </a:path>
                <a:path w="991234" h="989329">
                  <a:moveTo>
                    <a:pt x="649264" y="486409"/>
                  </a:moveTo>
                  <a:lnTo>
                    <a:pt x="629338" y="486409"/>
                  </a:lnTo>
                  <a:lnTo>
                    <a:pt x="630009" y="483869"/>
                  </a:lnTo>
                  <a:lnTo>
                    <a:pt x="631281" y="482599"/>
                  </a:lnTo>
                  <a:lnTo>
                    <a:pt x="633965" y="480059"/>
                  </a:lnTo>
                  <a:lnTo>
                    <a:pt x="635862" y="480059"/>
                  </a:lnTo>
                  <a:lnTo>
                    <a:pt x="596997" y="199389"/>
                  </a:lnTo>
                  <a:lnTo>
                    <a:pt x="600513" y="199389"/>
                  </a:lnTo>
                  <a:lnTo>
                    <a:pt x="639263" y="478789"/>
                  </a:lnTo>
                  <a:lnTo>
                    <a:pt x="642386" y="478789"/>
                  </a:lnTo>
                  <a:lnTo>
                    <a:pt x="645416" y="480059"/>
                  </a:lnTo>
                  <a:lnTo>
                    <a:pt x="647336" y="483869"/>
                  </a:lnTo>
                  <a:lnTo>
                    <a:pt x="649264" y="486409"/>
                  </a:lnTo>
                  <a:close/>
                </a:path>
                <a:path w="991234" h="989329">
                  <a:moveTo>
                    <a:pt x="867873" y="262889"/>
                  </a:moveTo>
                  <a:lnTo>
                    <a:pt x="849135" y="262889"/>
                  </a:lnTo>
                  <a:lnTo>
                    <a:pt x="850546" y="260349"/>
                  </a:lnTo>
                  <a:lnTo>
                    <a:pt x="853206" y="257809"/>
                  </a:lnTo>
                  <a:lnTo>
                    <a:pt x="858064" y="256539"/>
                  </a:lnTo>
                  <a:lnTo>
                    <a:pt x="859591" y="256539"/>
                  </a:lnTo>
                  <a:lnTo>
                    <a:pt x="861002" y="257809"/>
                  </a:lnTo>
                  <a:lnTo>
                    <a:pt x="864749" y="257809"/>
                  </a:lnTo>
                  <a:lnTo>
                    <a:pt x="864149" y="259079"/>
                  </a:lnTo>
                  <a:lnTo>
                    <a:pt x="866300" y="260349"/>
                  </a:lnTo>
                  <a:lnTo>
                    <a:pt x="867873" y="262889"/>
                  </a:lnTo>
                  <a:close/>
                </a:path>
                <a:path w="991234" h="989329">
                  <a:moveTo>
                    <a:pt x="424579" y="464819"/>
                  </a:moveTo>
                  <a:lnTo>
                    <a:pt x="419026" y="463549"/>
                  </a:lnTo>
                  <a:lnTo>
                    <a:pt x="415325" y="461009"/>
                  </a:lnTo>
                  <a:lnTo>
                    <a:pt x="411207" y="457199"/>
                  </a:lnTo>
                  <a:lnTo>
                    <a:pt x="411022" y="450849"/>
                  </a:lnTo>
                  <a:lnTo>
                    <a:pt x="414885" y="445769"/>
                  </a:lnTo>
                  <a:lnTo>
                    <a:pt x="417962" y="443229"/>
                  </a:lnTo>
                  <a:lnTo>
                    <a:pt x="422589" y="441959"/>
                  </a:lnTo>
                  <a:lnTo>
                    <a:pt x="426452" y="443229"/>
                  </a:lnTo>
                  <a:lnTo>
                    <a:pt x="431048" y="443229"/>
                  </a:lnTo>
                  <a:lnTo>
                    <a:pt x="429367" y="445769"/>
                  </a:lnTo>
                  <a:lnTo>
                    <a:pt x="431473" y="448309"/>
                  </a:lnTo>
                  <a:lnTo>
                    <a:pt x="432514" y="450849"/>
                  </a:lnTo>
                  <a:lnTo>
                    <a:pt x="432537" y="453389"/>
                  </a:lnTo>
                  <a:lnTo>
                    <a:pt x="447675" y="455929"/>
                  </a:lnTo>
                  <a:lnTo>
                    <a:pt x="431958" y="455929"/>
                  </a:lnTo>
                  <a:lnTo>
                    <a:pt x="431681" y="457199"/>
                  </a:lnTo>
                  <a:lnTo>
                    <a:pt x="431357" y="458469"/>
                  </a:lnTo>
                  <a:lnTo>
                    <a:pt x="430871" y="458469"/>
                  </a:lnTo>
                  <a:lnTo>
                    <a:pt x="433571" y="461009"/>
                  </a:lnTo>
                  <a:lnTo>
                    <a:pt x="428511" y="461009"/>
                  </a:lnTo>
                  <a:lnTo>
                    <a:pt x="424579" y="464819"/>
                  </a:lnTo>
                  <a:close/>
                </a:path>
                <a:path w="991234" h="989329">
                  <a:moveTo>
                    <a:pt x="638892" y="500379"/>
                  </a:moveTo>
                  <a:lnTo>
                    <a:pt x="633456" y="499109"/>
                  </a:lnTo>
                  <a:lnTo>
                    <a:pt x="629338" y="492759"/>
                  </a:lnTo>
                  <a:lnTo>
                    <a:pt x="628737" y="491489"/>
                  </a:lnTo>
                  <a:lnTo>
                    <a:pt x="628737" y="488949"/>
                  </a:lnTo>
                  <a:lnTo>
                    <a:pt x="431958" y="455929"/>
                  </a:lnTo>
                  <a:lnTo>
                    <a:pt x="447675" y="455929"/>
                  </a:lnTo>
                  <a:lnTo>
                    <a:pt x="629338" y="486409"/>
                  </a:lnTo>
                  <a:lnTo>
                    <a:pt x="649264" y="486409"/>
                  </a:lnTo>
                  <a:lnTo>
                    <a:pt x="650228" y="487679"/>
                  </a:lnTo>
                  <a:lnTo>
                    <a:pt x="649627" y="492759"/>
                  </a:lnTo>
                  <a:lnTo>
                    <a:pt x="646133" y="496569"/>
                  </a:lnTo>
                  <a:lnTo>
                    <a:pt x="647021" y="497839"/>
                  </a:lnTo>
                  <a:lnTo>
                    <a:pt x="643311" y="497839"/>
                  </a:lnTo>
                  <a:lnTo>
                    <a:pt x="638892" y="500379"/>
                  </a:lnTo>
                  <a:close/>
                </a:path>
                <a:path w="991234" h="989329">
                  <a:moveTo>
                    <a:pt x="988818" y="972819"/>
                  </a:moveTo>
                  <a:lnTo>
                    <a:pt x="971907" y="972819"/>
                  </a:lnTo>
                  <a:lnTo>
                    <a:pt x="428511" y="461009"/>
                  </a:lnTo>
                  <a:lnTo>
                    <a:pt x="433571" y="461009"/>
                  </a:lnTo>
                  <a:lnTo>
                    <a:pt x="969409" y="965199"/>
                  </a:lnTo>
                  <a:lnTo>
                    <a:pt x="976009" y="965199"/>
                  </a:lnTo>
                  <a:lnTo>
                    <a:pt x="976626" y="966469"/>
                  </a:lnTo>
                  <a:lnTo>
                    <a:pt x="982155" y="966469"/>
                  </a:lnTo>
                  <a:lnTo>
                    <a:pt x="982155" y="969009"/>
                  </a:lnTo>
                  <a:lnTo>
                    <a:pt x="985533" y="969009"/>
                  </a:lnTo>
                  <a:lnTo>
                    <a:pt x="985787" y="970279"/>
                  </a:lnTo>
                  <a:lnTo>
                    <a:pt x="987106" y="970279"/>
                  </a:lnTo>
                  <a:lnTo>
                    <a:pt x="987731" y="971549"/>
                  </a:lnTo>
                  <a:lnTo>
                    <a:pt x="988286" y="971549"/>
                  </a:lnTo>
                  <a:lnTo>
                    <a:pt x="988818" y="972819"/>
                  </a:lnTo>
                  <a:close/>
                </a:path>
                <a:path w="991234" h="989329">
                  <a:moveTo>
                    <a:pt x="976009" y="965199"/>
                  </a:moveTo>
                  <a:lnTo>
                    <a:pt x="969409" y="965199"/>
                  </a:lnTo>
                  <a:lnTo>
                    <a:pt x="643311" y="497839"/>
                  </a:lnTo>
                  <a:lnTo>
                    <a:pt x="647021" y="497839"/>
                  </a:lnTo>
                  <a:lnTo>
                    <a:pt x="969223" y="958849"/>
                  </a:lnTo>
                  <a:lnTo>
                    <a:pt x="972924" y="958849"/>
                  </a:lnTo>
                  <a:lnTo>
                    <a:pt x="976009" y="965199"/>
                  </a:lnTo>
                  <a:close/>
                </a:path>
                <a:path w="991234" h="989329">
                  <a:moveTo>
                    <a:pt x="22817" y="970279"/>
                  </a:moveTo>
                  <a:lnTo>
                    <a:pt x="17697" y="970279"/>
                  </a:lnTo>
                  <a:lnTo>
                    <a:pt x="175124" y="822959"/>
                  </a:lnTo>
                  <a:lnTo>
                    <a:pt x="173667" y="820419"/>
                  </a:lnTo>
                  <a:lnTo>
                    <a:pt x="173065" y="817879"/>
                  </a:lnTo>
                  <a:lnTo>
                    <a:pt x="174037" y="812799"/>
                  </a:lnTo>
                  <a:lnTo>
                    <a:pt x="175009" y="811529"/>
                  </a:lnTo>
                  <a:lnTo>
                    <a:pt x="176327" y="810259"/>
                  </a:lnTo>
                  <a:lnTo>
                    <a:pt x="16124" y="590549"/>
                  </a:lnTo>
                  <a:lnTo>
                    <a:pt x="6338" y="590549"/>
                  </a:lnTo>
                  <a:lnTo>
                    <a:pt x="3308" y="586739"/>
                  </a:lnTo>
                  <a:lnTo>
                    <a:pt x="0" y="581659"/>
                  </a:lnTo>
                  <a:lnTo>
                    <a:pt x="971" y="575309"/>
                  </a:lnTo>
                  <a:lnTo>
                    <a:pt x="5552" y="572769"/>
                  </a:lnTo>
                  <a:lnTo>
                    <a:pt x="10155" y="568959"/>
                  </a:lnTo>
                  <a:lnTo>
                    <a:pt x="16471" y="570229"/>
                  </a:lnTo>
                  <a:lnTo>
                    <a:pt x="19849" y="575309"/>
                  </a:lnTo>
                  <a:lnTo>
                    <a:pt x="22833" y="579119"/>
                  </a:lnTo>
                  <a:lnTo>
                    <a:pt x="22347" y="584199"/>
                  </a:lnTo>
                  <a:lnTo>
                    <a:pt x="18923" y="588009"/>
                  </a:lnTo>
                  <a:lnTo>
                    <a:pt x="20776" y="590549"/>
                  </a:lnTo>
                  <a:lnTo>
                    <a:pt x="16124" y="590549"/>
                  </a:lnTo>
                  <a:lnTo>
                    <a:pt x="11705" y="591819"/>
                  </a:lnTo>
                  <a:lnTo>
                    <a:pt x="21702" y="591819"/>
                  </a:lnTo>
                  <a:lnTo>
                    <a:pt x="179173" y="807719"/>
                  </a:lnTo>
                  <a:lnTo>
                    <a:pt x="190670" y="807719"/>
                  </a:lnTo>
                  <a:lnTo>
                    <a:pt x="194048" y="812799"/>
                  </a:lnTo>
                  <a:lnTo>
                    <a:pt x="193909" y="816609"/>
                  </a:lnTo>
                  <a:lnTo>
                    <a:pt x="212557" y="820419"/>
                  </a:lnTo>
                  <a:lnTo>
                    <a:pt x="193238" y="820419"/>
                  </a:lnTo>
                  <a:lnTo>
                    <a:pt x="191457" y="825499"/>
                  </a:lnTo>
                  <a:lnTo>
                    <a:pt x="177530" y="825499"/>
                  </a:lnTo>
                  <a:lnTo>
                    <a:pt x="22817" y="970279"/>
                  </a:lnTo>
                  <a:close/>
                </a:path>
                <a:path w="991234" h="989329">
                  <a:moveTo>
                    <a:pt x="190670" y="807719"/>
                  </a:moveTo>
                  <a:lnTo>
                    <a:pt x="179173" y="807719"/>
                  </a:lnTo>
                  <a:lnTo>
                    <a:pt x="181139" y="806449"/>
                  </a:lnTo>
                  <a:lnTo>
                    <a:pt x="183406" y="806449"/>
                  </a:lnTo>
                  <a:lnTo>
                    <a:pt x="190670" y="807719"/>
                  </a:lnTo>
                  <a:close/>
                </a:path>
                <a:path w="991234" h="989329">
                  <a:moveTo>
                    <a:pt x="990646" y="979169"/>
                  </a:moveTo>
                  <a:lnTo>
                    <a:pt x="970195" y="979169"/>
                  </a:lnTo>
                  <a:lnTo>
                    <a:pt x="970195" y="977899"/>
                  </a:lnTo>
                  <a:lnTo>
                    <a:pt x="193238" y="820419"/>
                  </a:lnTo>
                  <a:lnTo>
                    <a:pt x="212557" y="820419"/>
                  </a:lnTo>
                  <a:lnTo>
                    <a:pt x="970912" y="975359"/>
                  </a:lnTo>
                  <a:lnTo>
                    <a:pt x="990137" y="975359"/>
                  </a:lnTo>
                  <a:lnTo>
                    <a:pt x="990484" y="976629"/>
                  </a:lnTo>
                  <a:lnTo>
                    <a:pt x="990553" y="977899"/>
                  </a:lnTo>
                  <a:lnTo>
                    <a:pt x="990646" y="979169"/>
                  </a:lnTo>
                  <a:close/>
                </a:path>
                <a:path w="991234" h="989329">
                  <a:moveTo>
                    <a:pt x="186599" y="828039"/>
                  </a:moveTo>
                  <a:lnTo>
                    <a:pt x="180075" y="826769"/>
                  </a:lnTo>
                  <a:lnTo>
                    <a:pt x="178710" y="825499"/>
                  </a:lnTo>
                  <a:lnTo>
                    <a:pt x="191457" y="825499"/>
                  </a:lnTo>
                  <a:lnTo>
                    <a:pt x="186599" y="828039"/>
                  </a:lnTo>
                  <a:close/>
                </a:path>
                <a:path w="991234" h="989329">
                  <a:moveTo>
                    <a:pt x="14412" y="989329"/>
                  </a:moveTo>
                  <a:lnTo>
                    <a:pt x="7981" y="989329"/>
                  </a:lnTo>
                  <a:lnTo>
                    <a:pt x="231" y="981709"/>
                  </a:lnTo>
                  <a:lnTo>
                    <a:pt x="416" y="975359"/>
                  </a:lnTo>
                  <a:lnTo>
                    <a:pt x="8235" y="967739"/>
                  </a:lnTo>
                  <a:lnTo>
                    <a:pt x="13787" y="967739"/>
                  </a:lnTo>
                  <a:lnTo>
                    <a:pt x="17697" y="970279"/>
                  </a:lnTo>
                  <a:lnTo>
                    <a:pt x="22817" y="970279"/>
                  </a:lnTo>
                  <a:lnTo>
                    <a:pt x="20103" y="972819"/>
                  </a:lnTo>
                  <a:lnTo>
                    <a:pt x="22810" y="976629"/>
                  </a:lnTo>
                  <a:lnTo>
                    <a:pt x="22254" y="982979"/>
                  </a:lnTo>
                  <a:lnTo>
                    <a:pt x="18576" y="985519"/>
                  </a:lnTo>
                  <a:lnTo>
                    <a:pt x="14412" y="989329"/>
                  </a:lnTo>
                  <a:close/>
                </a:path>
                <a:path w="991234" h="989329">
                  <a:moveTo>
                    <a:pt x="989489" y="974089"/>
                  </a:moveTo>
                  <a:lnTo>
                    <a:pt x="971491" y="974089"/>
                  </a:lnTo>
                  <a:lnTo>
                    <a:pt x="971699" y="972819"/>
                  </a:lnTo>
                  <a:lnTo>
                    <a:pt x="989327" y="972819"/>
                  </a:lnTo>
                  <a:lnTo>
                    <a:pt x="989489" y="974089"/>
                  </a:lnTo>
                  <a:close/>
                </a:path>
                <a:path w="991234" h="989329">
                  <a:moveTo>
                    <a:pt x="989952" y="975359"/>
                  </a:moveTo>
                  <a:lnTo>
                    <a:pt x="970912" y="975359"/>
                  </a:lnTo>
                  <a:lnTo>
                    <a:pt x="970935" y="974089"/>
                  </a:lnTo>
                  <a:lnTo>
                    <a:pt x="989882" y="974089"/>
                  </a:lnTo>
                  <a:lnTo>
                    <a:pt x="989952" y="975359"/>
                  </a:lnTo>
                  <a:close/>
                </a:path>
                <a:path w="991234" h="989329">
                  <a:moveTo>
                    <a:pt x="990067" y="981709"/>
                  </a:moveTo>
                  <a:lnTo>
                    <a:pt x="970565" y="981709"/>
                  </a:lnTo>
                  <a:lnTo>
                    <a:pt x="970334" y="980439"/>
                  </a:lnTo>
                  <a:lnTo>
                    <a:pt x="970241" y="979169"/>
                  </a:lnTo>
                  <a:lnTo>
                    <a:pt x="990599" y="979169"/>
                  </a:lnTo>
                  <a:lnTo>
                    <a:pt x="990484" y="980439"/>
                  </a:lnTo>
                  <a:lnTo>
                    <a:pt x="990067" y="981709"/>
                  </a:lnTo>
                  <a:close/>
                </a:path>
                <a:path w="991234" h="989329">
                  <a:moveTo>
                    <a:pt x="989905" y="982979"/>
                  </a:moveTo>
                  <a:lnTo>
                    <a:pt x="971005" y="982979"/>
                  </a:lnTo>
                  <a:lnTo>
                    <a:pt x="970704" y="981709"/>
                  </a:lnTo>
                  <a:lnTo>
                    <a:pt x="989952" y="981709"/>
                  </a:lnTo>
                  <a:lnTo>
                    <a:pt x="989905" y="982979"/>
                  </a:lnTo>
                  <a:close/>
                </a:path>
                <a:path w="991234" h="989329">
                  <a:moveTo>
                    <a:pt x="989003" y="984249"/>
                  </a:moveTo>
                  <a:lnTo>
                    <a:pt x="971953" y="984249"/>
                  </a:lnTo>
                  <a:lnTo>
                    <a:pt x="971306" y="982979"/>
                  </a:lnTo>
                  <a:lnTo>
                    <a:pt x="989396" y="982979"/>
                  </a:lnTo>
                  <a:lnTo>
                    <a:pt x="989003" y="984249"/>
                  </a:lnTo>
                  <a:close/>
                </a:path>
                <a:path w="991234" h="989329">
                  <a:moveTo>
                    <a:pt x="988286" y="985519"/>
                  </a:moveTo>
                  <a:lnTo>
                    <a:pt x="972439" y="985519"/>
                  </a:lnTo>
                  <a:lnTo>
                    <a:pt x="972046" y="984249"/>
                  </a:lnTo>
                  <a:lnTo>
                    <a:pt x="988587" y="984249"/>
                  </a:lnTo>
                  <a:lnTo>
                    <a:pt x="988286" y="985519"/>
                  </a:lnTo>
                  <a:close/>
                </a:path>
                <a:path w="991234" h="989329">
                  <a:moveTo>
                    <a:pt x="986620" y="986789"/>
                  </a:moveTo>
                  <a:lnTo>
                    <a:pt x="973711" y="986789"/>
                  </a:lnTo>
                  <a:lnTo>
                    <a:pt x="972971" y="985519"/>
                  </a:lnTo>
                  <a:lnTo>
                    <a:pt x="987199" y="985519"/>
                  </a:lnTo>
                  <a:lnTo>
                    <a:pt x="986620" y="986789"/>
                  </a:lnTo>
                  <a:close/>
                </a:path>
                <a:path w="991234" h="989329">
                  <a:moveTo>
                    <a:pt x="985163" y="988059"/>
                  </a:moveTo>
                  <a:lnTo>
                    <a:pt x="975770" y="988059"/>
                  </a:lnTo>
                  <a:lnTo>
                    <a:pt x="974914" y="986789"/>
                  </a:lnTo>
                  <a:lnTo>
                    <a:pt x="985811" y="986789"/>
                  </a:lnTo>
                  <a:lnTo>
                    <a:pt x="985163" y="988059"/>
                  </a:lnTo>
                  <a:close/>
                </a:path>
                <a:path w="991234" h="989329">
                  <a:moveTo>
                    <a:pt x="980952" y="989329"/>
                  </a:moveTo>
                  <a:lnTo>
                    <a:pt x="979935" y="989329"/>
                  </a:lnTo>
                  <a:lnTo>
                    <a:pt x="979703" y="988059"/>
                  </a:lnTo>
                  <a:lnTo>
                    <a:pt x="981716" y="988059"/>
                  </a:lnTo>
                  <a:lnTo>
                    <a:pt x="980952" y="989329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40562" y="5546902"/>
              <a:ext cx="1000125" cy="746760"/>
            </a:xfrm>
            <a:custGeom>
              <a:avLst/>
              <a:gdLst/>
              <a:ahLst/>
              <a:cxnLst/>
              <a:rect l="l" t="t" r="r" b="b"/>
              <a:pathLst>
                <a:path w="1000125" h="746760">
                  <a:moveTo>
                    <a:pt x="490474" y="728345"/>
                  </a:moveTo>
                  <a:lnTo>
                    <a:pt x="485940" y="724535"/>
                  </a:lnTo>
                  <a:lnTo>
                    <a:pt x="483184" y="720725"/>
                  </a:lnTo>
                  <a:lnTo>
                    <a:pt x="481723" y="718185"/>
                  </a:lnTo>
                  <a:lnTo>
                    <a:pt x="480021" y="715645"/>
                  </a:lnTo>
                  <a:lnTo>
                    <a:pt x="478078" y="713105"/>
                  </a:lnTo>
                  <a:lnTo>
                    <a:pt x="477850" y="713105"/>
                  </a:lnTo>
                  <a:lnTo>
                    <a:pt x="474433" y="702945"/>
                  </a:lnTo>
                  <a:lnTo>
                    <a:pt x="472109" y="692785"/>
                  </a:lnTo>
                  <a:lnTo>
                    <a:pt x="470585" y="682625"/>
                  </a:lnTo>
                  <a:lnTo>
                    <a:pt x="469557" y="672465"/>
                  </a:lnTo>
                  <a:lnTo>
                    <a:pt x="470027" y="668655"/>
                  </a:lnTo>
                  <a:lnTo>
                    <a:pt x="470293" y="666115"/>
                  </a:lnTo>
                  <a:lnTo>
                    <a:pt x="485508" y="622935"/>
                  </a:lnTo>
                  <a:lnTo>
                    <a:pt x="482422" y="607695"/>
                  </a:lnTo>
                  <a:lnTo>
                    <a:pt x="463270" y="565785"/>
                  </a:lnTo>
                  <a:lnTo>
                    <a:pt x="430657" y="531495"/>
                  </a:lnTo>
                  <a:lnTo>
                    <a:pt x="427431" y="528955"/>
                  </a:lnTo>
                  <a:lnTo>
                    <a:pt x="416166" y="520065"/>
                  </a:lnTo>
                  <a:lnTo>
                    <a:pt x="386638" y="499745"/>
                  </a:lnTo>
                  <a:lnTo>
                    <a:pt x="380339" y="497205"/>
                  </a:lnTo>
                  <a:lnTo>
                    <a:pt x="374967" y="493395"/>
                  </a:lnTo>
                  <a:lnTo>
                    <a:pt x="369379" y="490855"/>
                  </a:lnTo>
                  <a:lnTo>
                    <a:pt x="363766" y="487045"/>
                  </a:lnTo>
                  <a:lnTo>
                    <a:pt x="343154" y="471805"/>
                  </a:lnTo>
                  <a:lnTo>
                    <a:pt x="336003" y="466725"/>
                  </a:lnTo>
                  <a:lnTo>
                    <a:pt x="296164" y="437515"/>
                  </a:lnTo>
                  <a:lnTo>
                    <a:pt x="282714" y="422275"/>
                  </a:lnTo>
                  <a:lnTo>
                    <a:pt x="274777" y="413385"/>
                  </a:lnTo>
                  <a:lnTo>
                    <a:pt x="266674" y="404495"/>
                  </a:lnTo>
                  <a:lnTo>
                    <a:pt x="258203" y="395605"/>
                  </a:lnTo>
                  <a:lnTo>
                    <a:pt x="255308" y="391795"/>
                  </a:lnTo>
                  <a:lnTo>
                    <a:pt x="252069" y="389255"/>
                  </a:lnTo>
                  <a:lnTo>
                    <a:pt x="248094" y="386715"/>
                  </a:lnTo>
                  <a:lnTo>
                    <a:pt x="247053" y="385445"/>
                  </a:lnTo>
                  <a:lnTo>
                    <a:pt x="246481" y="385445"/>
                  </a:lnTo>
                  <a:lnTo>
                    <a:pt x="240131" y="382905"/>
                  </a:lnTo>
                  <a:lnTo>
                    <a:pt x="232486" y="382905"/>
                  </a:lnTo>
                  <a:lnTo>
                    <a:pt x="224878" y="384175"/>
                  </a:lnTo>
                  <a:lnTo>
                    <a:pt x="218630" y="386715"/>
                  </a:lnTo>
                  <a:lnTo>
                    <a:pt x="218427" y="386715"/>
                  </a:lnTo>
                  <a:lnTo>
                    <a:pt x="216992" y="387985"/>
                  </a:lnTo>
                  <a:lnTo>
                    <a:pt x="215633" y="387985"/>
                  </a:lnTo>
                  <a:lnTo>
                    <a:pt x="214490" y="389255"/>
                  </a:lnTo>
                  <a:lnTo>
                    <a:pt x="207035" y="395605"/>
                  </a:lnTo>
                  <a:lnTo>
                    <a:pt x="203047" y="404495"/>
                  </a:lnTo>
                  <a:lnTo>
                    <a:pt x="201688" y="413385"/>
                  </a:lnTo>
                  <a:lnTo>
                    <a:pt x="202107" y="422275"/>
                  </a:lnTo>
                  <a:lnTo>
                    <a:pt x="217525" y="464185"/>
                  </a:lnTo>
                  <a:lnTo>
                    <a:pt x="226910" y="480695"/>
                  </a:lnTo>
                  <a:lnTo>
                    <a:pt x="254393" y="513715"/>
                  </a:lnTo>
                  <a:lnTo>
                    <a:pt x="260604" y="520065"/>
                  </a:lnTo>
                  <a:lnTo>
                    <a:pt x="263499" y="522605"/>
                  </a:lnTo>
                  <a:lnTo>
                    <a:pt x="266319" y="525145"/>
                  </a:lnTo>
                  <a:lnTo>
                    <a:pt x="269074" y="527685"/>
                  </a:lnTo>
                  <a:lnTo>
                    <a:pt x="269430" y="528955"/>
                  </a:lnTo>
                  <a:lnTo>
                    <a:pt x="265544" y="528955"/>
                  </a:lnTo>
                  <a:lnTo>
                    <a:pt x="263144" y="526415"/>
                  </a:lnTo>
                  <a:lnTo>
                    <a:pt x="260781" y="523875"/>
                  </a:lnTo>
                  <a:lnTo>
                    <a:pt x="258178" y="521335"/>
                  </a:lnTo>
                  <a:lnTo>
                    <a:pt x="249847" y="514985"/>
                  </a:lnTo>
                  <a:lnTo>
                    <a:pt x="241338" y="507365"/>
                  </a:lnTo>
                  <a:lnTo>
                    <a:pt x="232905" y="501015"/>
                  </a:lnTo>
                  <a:lnTo>
                    <a:pt x="224790" y="494665"/>
                  </a:lnTo>
                  <a:lnTo>
                    <a:pt x="222745" y="492125"/>
                  </a:lnTo>
                  <a:lnTo>
                    <a:pt x="220751" y="490855"/>
                  </a:lnTo>
                  <a:lnTo>
                    <a:pt x="218782" y="488315"/>
                  </a:lnTo>
                  <a:lnTo>
                    <a:pt x="214058" y="483235"/>
                  </a:lnTo>
                  <a:lnTo>
                    <a:pt x="211620" y="480695"/>
                  </a:lnTo>
                  <a:lnTo>
                    <a:pt x="210705" y="480695"/>
                  </a:lnTo>
                  <a:lnTo>
                    <a:pt x="195326" y="462915"/>
                  </a:lnTo>
                  <a:lnTo>
                    <a:pt x="187363" y="455295"/>
                  </a:lnTo>
                  <a:lnTo>
                    <a:pt x="176110" y="445135"/>
                  </a:lnTo>
                  <a:lnTo>
                    <a:pt x="174612" y="443865"/>
                  </a:lnTo>
                  <a:lnTo>
                    <a:pt x="170383" y="438785"/>
                  </a:lnTo>
                  <a:lnTo>
                    <a:pt x="165912" y="433705"/>
                  </a:lnTo>
                  <a:lnTo>
                    <a:pt x="160947" y="429895"/>
                  </a:lnTo>
                  <a:lnTo>
                    <a:pt x="158546" y="427355"/>
                  </a:lnTo>
                  <a:lnTo>
                    <a:pt x="157391" y="427355"/>
                  </a:lnTo>
                  <a:lnTo>
                    <a:pt x="152425" y="422275"/>
                  </a:lnTo>
                  <a:lnTo>
                    <a:pt x="147332" y="417195"/>
                  </a:lnTo>
                  <a:lnTo>
                    <a:pt x="123126" y="380365"/>
                  </a:lnTo>
                  <a:lnTo>
                    <a:pt x="121602" y="374015"/>
                  </a:lnTo>
                  <a:lnTo>
                    <a:pt x="119938" y="366395"/>
                  </a:lnTo>
                  <a:lnTo>
                    <a:pt x="117106" y="354965"/>
                  </a:lnTo>
                  <a:lnTo>
                    <a:pt x="116001" y="351155"/>
                  </a:lnTo>
                  <a:lnTo>
                    <a:pt x="114858" y="348615"/>
                  </a:lnTo>
                  <a:lnTo>
                    <a:pt x="114617" y="343535"/>
                  </a:lnTo>
                  <a:lnTo>
                    <a:pt x="106730" y="304165"/>
                  </a:lnTo>
                  <a:lnTo>
                    <a:pt x="103466" y="295275"/>
                  </a:lnTo>
                  <a:lnTo>
                    <a:pt x="101333" y="287655"/>
                  </a:lnTo>
                  <a:lnTo>
                    <a:pt x="87591" y="250825"/>
                  </a:lnTo>
                  <a:lnTo>
                    <a:pt x="75285" y="239395"/>
                  </a:lnTo>
                  <a:lnTo>
                    <a:pt x="72758" y="236855"/>
                  </a:lnTo>
                  <a:lnTo>
                    <a:pt x="70040" y="234315"/>
                  </a:lnTo>
                  <a:lnTo>
                    <a:pt x="67144" y="233045"/>
                  </a:lnTo>
                  <a:lnTo>
                    <a:pt x="66001" y="233045"/>
                  </a:lnTo>
                  <a:lnTo>
                    <a:pt x="65354" y="231775"/>
                  </a:lnTo>
                  <a:lnTo>
                    <a:pt x="63995" y="231775"/>
                  </a:lnTo>
                  <a:lnTo>
                    <a:pt x="56362" y="226695"/>
                  </a:lnTo>
                  <a:lnTo>
                    <a:pt x="48133" y="224155"/>
                  </a:lnTo>
                  <a:lnTo>
                    <a:pt x="27901" y="224155"/>
                  </a:lnTo>
                  <a:lnTo>
                    <a:pt x="20434" y="225425"/>
                  </a:lnTo>
                  <a:lnTo>
                    <a:pt x="787" y="255905"/>
                  </a:lnTo>
                  <a:lnTo>
                    <a:pt x="152" y="257175"/>
                  </a:lnTo>
                  <a:lnTo>
                    <a:pt x="0" y="259715"/>
                  </a:lnTo>
                  <a:lnTo>
                    <a:pt x="622" y="263525"/>
                  </a:lnTo>
                  <a:lnTo>
                    <a:pt x="1968" y="281305"/>
                  </a:lnTo>
                  <a:lnTo>
                    <a:pt x="3835" y="299085"/>
                  </a:lnTo>
                  <a:lnTo>
                    <a:pt x="5638" y="316865"/>
                  </a:lnTo>
                  <a:lnTo>
                    <a:pt x="6781" y="335915"/>
                  </a:lnTo>
                  <a:lnTo>
                    <a:pt x="6680" y="343535"/>
                  </a:lnTo>
                  <a:lnTo>
                    <a:pt x="6667" y="366395"/>
                  </a:lnTo>
                  <a:lnTo>
                    <a:pt x="7226" y="381635"/>
                  </a:lnTo>
                  <a:lnTo>
                    <a:pt x="8458" y="396875"/>
                  </a:lnTo>
                  <a:lnTo>
                    <a:pt x="8674" y="398145"/>
                  </a:lnTo>
                  <a:lnTo>
                    <a:pt x="8534" y="399415"/>
                  </a:lnTo>
                  <a:lnTo>
                    <a:pt x="8547" y="400685"/>
                  </a:lnTo>
                  <a:lnTo>
                    <a:pt x="8661" y="401955"/>
                  </a:lnTo>
                  <a:lnTo>
                    <a:pt x="8851" y="401955"/>
                  </a:lnTo>
                  <a:lnTo>
                    <a:pt x="8839" y="414655"/>
                  </a:lnTo>
                  <a:lnTo>
                    <a:pt x="8432" y="419735"/>
                  </a:lnTo>
                  <a:lnTo>
                    <a:pt x="7950" y="424815"/>
                  </a:lnTo>
                  <a:lnTo>
                    <a:pt x="7950" y="429895"/>
                  </a:lnTo>
                  <a:lnTo>
                    <a:pt x="7658" y="431165"/>
                  </a:lnTo>
                  <a:lnTo>
                    <a:pt x="7772" y="433705"/>
                  </a:lnTo>
                  <a:lnTo>
                    <a:pt x="8178" y="434975"/>
                  </a:lnTo>
                  <a:lnTo>
                    <a:pt x="8267" y="438785"/>
                  </a:lnTo>
                  <a:lnTo>
                    <a:pt x="17691" y="469265"/>
                  </a:lnTo>
                  <a:lnTo>
                    <a:pt x="21005" y="475615"/>
                  </a:lnTo>
                  <a:lnTo>
                    <a:pt x="25349" y="483235"/>
                  </a:lnTo>
                  <a:lnTo>
                    <a:pt x="30746" y="490855"/>
                  </a:lnTo>
                  <a:lnTo>
                    <a:pt x="37249" y="498475"/>
                  </a:lnTo>
                  <a:lnTo>
                    <a:pt x="42227" y="504825"/>
                  </a:lnTo>
                  <a:lnTo>
                    <a:pt x="47053" y="511175"/>
                  </a:lnTo>
                  <a:lnTo>
                    <a:pt x="56565" y="525145"/>
                  </a:lnTo>
                  <a:lnTo>
                    <a:pt x="58750" y="527685"/>
                  </a:lnTo>
                  <a:lnTo>
                    <a:pt x="60985" y="530225"/>
                  </a:lnTo>
                  <a:lnTo>
                    <a:pt x="63284" y="531495"/>
                  </a:lnTo>
                  <a:lnTo>
                    <a:pt x="66992" y="537845"/>
                  </a:lnTo>
                  <a:lnTo>
                    <a:pt x="70891" y="542925"/>
                  </a:lnTo>
                  <a:lnTo>
                    <a:pt x="75196" y="548005"/>
                  </a:lnTo>
                  <a:lnTo>
                    <a:pt x="78181" y="551815"/>
                  </a:lnTo>
                  <a:lnTo>
                    <a:pt x="81559" y="554355"/>
                  </a:lnTo>
                  <a:lnTo>
                    <a:pt x="85026" y="558165"/>
                  </a:lnTo>
                  <a:lnTo>
                    <a:pt x="86715" y="560705"/>
                  </a:lnTo>
                  <a:lnTo>
                    <a:pt x="90131" y="564515"/>
                  </a:lnTo>
                  <a:lnTo>
                    <a:pt x="94856" y="569595"/>
                  </a:lnTo>
                  <a:lnTo>
                    <a:pt x="99872" y="575945"/>
                  </a:lnTo>
                  <a:lnTo>
                    <a:pt x="105219" y="581025"/>
                  </a:lnTo>
                  <a:lnTo>
                    <a:pt x="110947" y="586105"/>
                  </a:lnTo>
                  <a:lnTo>
                    <a:pt x="113360" y="588645"/>
                  </a:lnTo>
                  <a:lnTo>
                    <a:pt x="115163" y="589915"/>
                  </a:lnTo>
                  <a:lnTo>
                    <a:pt x="116090" y="591185"/>
                  </a:lnTo>
                  <a:lnTo>
                    <a:pt x="120396" y="596265"/>
                  </a:lnTo>
                  <a:lnTo>
                    <a:pt x="125260" y="601345"/>
                  </a:lnTo>
                  <a:lnTo>
                    <a:pt x="130492" y="605155"/>
                  </a:lnTo>
                  <a:lnTo>
                    <a:pt x="133680" y="607695"/>
                  </a:lnTo>
                  <a:lnTo>
                    <a:pt x="136740" y="610235"/>
                  </a:lnTo>
                  <a:lnTo>
                    <a:pt x="143916" y="616585"/>
                  </a:lnTo>
                  <a:lnTo>
                    <a:pt x="148221" y="619125"/>
                  </a:lnTo>
                  <a:lnTo>
                    <a:pt x="163550" y="633095"/>
                  </a:lnTo>
                  <a:lnTo>
                    <a:pt x="171323" y="639445"/>
                  </a:lnTo>
                  <a:lnTo>
                    <a:pt x="173532" y="641985"/>
                  </a:lnTo>
                  <a:lnTo>
                    <a:pt x="175844" y="644525"/>
                  </a:lnTo>
                  <a:lnTo>
                    <a:pt x="179171" y="645795"/>
                  </a:lnTo>
                  <a:lnTo>
                    <a:pt x="185889" y="650875"/>
                  </a:lnTo>
                  <a:lnTo>
                    <a:pt x="190500" y="655955"/>
                  </a:lnTo>
                  <a:lnTo>
                    <a:pt x="192798" y="657225"/>
                  </a:lnTo>
                  <a:lnTo>
                    <a:pt x="199910" y="663575"/>
                  </a:lnTo>
                  <a:lnTo>
                    <a:pt x="208940" y="669925"/>
                  </a:lnTo>
                  <a:lnTo>
                    <a:pt x="216535" y="675005"/>
                  </a:lnTo>
                  <a:lnTo>
                    <a:pt x="220675" y="678815"/>
                  </a:lnTo>
                  <a:lnTo>
                    <a:pt x="222338" y="680085"/>
                  </a:lnTo>
                  <a:lnTo>
                    <a:pt x="223532" y="680085"/>
                  </a:lnTo>
                  <a:lnTo>
                    <a:pt x="224358" y="681355"/>
                  </a:lnTo>
                  <a:lnTo>
                    <a:pt x="225145" y="681355"/>
                  </a:lnTo>
                  <a:lnTo>
                    <a:pt x="225907" y="682625"/>
                  </a:lnTo>
                  <a:lnTo>
                    <a:pt x="227139" y="682625"/>
                  </a:lnTo>
                  <a:lnTo>
                    <a:pt x="227736" y="683895"/>
                  </a:lnTo>
                  <a:lnTo>
                    <a:pt x="229349" y="683895"/>
                  </a:lnTo>
                  <a:lnTo>
                    <a:pt x="230581" y="685165"/>
                  </a:lnTo>
                  <a:lnTo>
                    <a:pt x="231482" y="686435"/>
                  </a:lnTo>
                  <a:lnTo>
                    <a:pt x="232321" y="686435"/>
                  </a:lnTo>
                  <a:lnTo>
                    <a:pt x="233121" y="687705"/>
                  </a:lnTo>
                  <a:lnTo>
                    <a:pt x="235178" y="688975"/>
                  </a:lnTo>
                  <a:lnTo>
                    <a:pt x="248640" y="702945"/>
                  </a:lnTo>
                  <a:lnTo>
                    <a:pt x="253098" y="708025"/>
                  </a:lnTo>
                  <a:lnTo>
                    <a:pt x="257327" y="711835"/>
                  </a:lnTo>
                  <a:lnTo>
                    <a:pt x="261429" y="716915"/>
                  </a:lnTo>
                  <a:lnTo>
                    <a:pt x="264604" y="723265"/>
                  </a:lnTo>
                  <a:lnTo>
                    <a:pt x="267157" y="732155"/>
                  </a:lnTo>
                  <a:lnTo>
                    <a:pt x="270764" y="739775"/>
                  </a:lnTo>
                  <a:lnTo>
                    <a:pt x="278739" y="744855"/>
                  </a:lnTo>
                  <a:lnTo>
                    <a:pt x="294373" y="744855"/>
                  </a:lnTo>
                  <a:lnTo>
                    <a:pt x="300101" y="743585"/>
                  </a:lnTo>
                  <a:lnTo>
                    <a:pt x="311556" y="743585"/>
                  </a:lnTo>
                  <a:lnTo>
                    <a:pt x="320421" y="744855"/>
                  </a:lnTo>
                  <a:lnTo>
                    <a:pt x="369316" y="744855"/>
                  </a:lnTo>
                  <a:lnTo>
                    <a:pt x="376580" y="743585"/>
                  </a:lnTo>
                  <a:lnTo>
                    <a:pt x="382549" y="743585"/>
                  </a:lnTo>
                  <a:lnTo>
                    <a:pt x="388518" y="744855"/>
                  </a:lnTo>
                  <a:lnTo>
                    <a:pt x="395681" y="743585"/>
                  </a:lnTo>
                  <a:lnTo>
                    <a:pt x="398056" y="743585"/>
                  </a:lnTo>
                  <a:lnTo>
                    <a:pt x="408381" y="744855"/>
                  </a:lnTo>
                  <a:lnTo>
                    <a:pt x="429006" y="744855"/>
                  </a:lnTo>
                  <a:lnTo>
                    <a:pt x="441312" y="743585"/>
                  </a:lnTo>
                  <a:lnTo>
                    <a:pt x="461441" y="743585"/>
                  </a:lnTo>
                  <a:lnTo>
                    <a:pt x="468985" y="742315"/>
                  </a:lnTo>
                  <a:lnTo>
                    <a:pt x="475462" y="741045"/>
                  </a:lnTo>
                  <a:lnTo>
                    <a:pt x="482231" y="741045"/>
                  </a:lnTo>
                  <a:lnTo>
                    <a:pt x="489026" y="739775"/>
                  </a:lnTo>
                  <a:lnTo>
                    <a:pt x="489978" y="734695"/>
                  </a:lnTo>
                  <a:lnTo>
                    <a:pt x="490474" y="728345"/>
                  </a:lnTo>
                  <a:close/>
                </a:path>
                <a:path w="1000125" h="746760">
                  <a:moveTo>
                    <a:pt x="802817" y="153619"/>
                  </a:moveTo>
                  <a:lnTo>
                    <a:pt x="795502" y="114287"/>
                  </a:lnTo>
                  <a:lnTo>
                    <a:pt x="776020" y="72656"/>
                  </a:lnTo>
                  <a:lnTo>
                    <a:pt x="772782" y="68059"/>
                  </a:lnTo>
                  <a:lnTo>
                    <a:pt x="769099" y="62814"/>
                  </a:lnTo>
                  <a:lnTo>
                    <a:pt x="760882" y="54089"/>
                  </a:lnTo>
                  <a:lnTo>
                    <a:pt x="751827" y="46164"/>
                  </a:lnTo>
                  <a:lnTo>
                    <a:pt x="742365" y="38735"/>
                  </a:lnTo>
                  <a:lnTo>
                    <a:pt x="729576" y="28257"/>
                  </a:lnTo>
                  <a:lnTo>
                    <a:pt x="716546" y="17919"/>
                  </a:lnTo>
                  <a:lnTo>
                    <a:pt x="702424" y="9740"/>
                  </a:lnTo>
                  <a:lnTo>
                    <a:pt x="686396" y="5676"/>
                  </a:lnTo>
                  <a:lnTo>
                    <a:pt x="672134" y="5588"/>
                  </a:lnTo>
                  <a:lnTo>
                    <a:pt x="657923" y="6515"/>
                  </a:lnTo>
                  <a:lnTo>
                    <a:pt x="629564" y="9613"/>
                  </a:lnTo>
                  <a:lnTo>
                    <a:pt x="618998" y="10350"/>
                  </a:lnTo>
                  <a:lnTo>
                    <a:pt x="577964" y="18491"/>
                  </a:lnTo>
                  <a:lnTo>
                    <a:pt x="550608" y="32600"/>
                  </a:lnTo>
                  <a:lnTo>
                    <a:pt x="539813" y="38341"/>
                  </a:lnTo>
                  <a:lnTo>
                    <a:pt x="529805" y="45237"/>
                  </a:lnTo>
                  <a:lnTo>
                    <a:pt x="520661" y="53238"/>
                  </a:lnTo>
                  <a:lnTo>
                    <a:pt x="512483" y="62268"/>
                  </a:lnTo>
                  <a:lnTo>
                    <a:pt x="509422" y="64198"/>
                  </a:lnTo>
                  <a:lnTo>
                    <a:pt x="503428" y="68059"/>
                  </a:lnTo>
                  <a:lnTo>
                    <a:pt x="498221" y="63360"/>
                  </a:lnTo>
                  <a:lnTo>
                    <a:pt x="492823" y="58889"/>
                  </a:lnTo>
                  <a:lnTo>
                    <a:pt x="487210" y="54686"/>
                  </a:lnTo>
                  <a:lnTo>
                    <a:pt x="481342" y="50749"/>
                  </a:lnTo>
                  <a:lnTo>
                    <a:pt x="476885" y="47485"/>
                  </a:lnTo>
                  <a:lnTo>
                    <a:pt x="472694" y="44538"/>
                  </a:lnTo>
                  <a:lnTo>
                    <a:pt x="468642" y="41897"/>
                  </a:lnTo>
                  <a:lnTo>
                    <a:pt x="460590" y="35001"/>
                  </a:lnTo>
                  <a:lnTo>
                    <a:pt x="426427" y="12484"/>
                  </a:lnTo>
                  <a:lnTo>
                    <a:pt x="405460" y="6591"/>
                  </a:lnTo>
                  <a:lnTo>
                    <a:pt x="389877" y="2298"/>
                  </a:lnTo>
                  <a:lnTo>
                    <a:pt x="373989" y="0"/>
                  </a:lnTo>
                  <a:lnTo>
                    <a:pt x="358000" y="228"/>
                  </a:lnTo>
                  <a:lnTo>
                    <a:pt x="342150" y="3467"/>
                  </a:lnTo>
                  <a:lnTo>
                    <a:pt x="296545" y="15862"/>
                  </a:lnTo>
                  <a:lnTo>
                    <a:pt x="255689" y="38430"/>
                  </a:lnTo>
                  <a:lnTo>
                    <a:pt x="246913" y="49860"/>
                  </a:lnTo>
                  <a:lnTo>
                    <a:pt x="240855" y="55118"/>
                  </a:lnTo>
                  <a:lnTo>
                    <a:pt x="227253" y="80111"/>
                  </a:lnTo>
                  <a:lnTo>
                    <a:pt x="223481" y="86614"/>
                  </a:lnTo>
                  <a:lnTo>
                    <a:pt x="214249" y="133311"/>
                  </a:lnTo>
                  <a:lnTo>
                    <a:pt x="213906" y="144297"/>
                  </a:lnTo>
                  <a:lnTo>
                    <a:pt x="213207" y="157035"/>
                  </a:lnTo>
                  <a:lnTo>
                    <a:pt x="213169" y="169799"/>
                  </a:lnTo>
                  <a:lnTo>
                    <a:pt x="214249" y="182460"/>
                  </a:lnTo>
                  <a:lnTo>
                    <a:pt x="216903" y="194945"/>
                  </a:lnTo>
                  <a:lnTo>
                    <a:pt x="219151" y="201028"/>
                  </a:lnTo>
                  <a:lnTo>
                    <a:pt x="221932" y="206883"/>
                  </a:lnTo>
                  <a:lnTo>
                    <a:pt x="224866" y="212674"/>
                  </a:lnTo>
                  <a:lnTo>
                    <a:pt x="227609" y="218554"/>
                  </a:lnTo>
                  <a:lnTo>
                    <a:pt x="251193" y="263017"/>
                  </a:lnTo>
                  <a:lnTo>
                    <a:pt x="259308" y="273723"/>
                  </a:lnTo>
                  <a:lnTo>
                    <a:pt x="267220" y="284568"/>
                  </a:lnTo>
                  <a:lnTo>
                    <a:pt x="282829" y="306412"/>
                  </a:lnTo>
                  <a:lnTo>
                    <a:pt x="284810" y="308927"/>
                  </a:lnTo>
                  <a:lnTo>
                    <a:pt x="290563" y="317627"/>
                  </a:lnTo>
                  <a:lnTo>
                    <a:pt x="317601" y="350215"/>
                  </a:lnTo>
                  <a:lnTo>
                    <a:pt x="339407" y="371741"/>
                  </a:lnTo>
                  <a:lnTo>
                    <a:pt x="342785" y="375653"/>
                  </a:lnTo>
                  <a:lnTo>
                    <a:pt x="346278" y="379476"/>
                  </a:lnTo>
                  <a:lnTo>
                    <a:pt x="349986" y="383108"/>
                  </a:lnTo>
                  <a:lnTo>
                    <a:pt x="356882" y="390258"/>
                  </a:lnTo>
                  <a:lnTo>
                    <a:pt x="363601" y="397573"/>
                  </a:lnTo>
                  <a:lnTo>
                    <a:pt x="370205" y="404977"/>
                  </a:lnTo>
                  <a:lnTo>
                    <a:pt x="376770" y="412445"/>
                  </a:lnTo>
                  <a:lnTo>
                    <a:pt x="380619" y="417220"/>
                  </a:lnTo>
                  <a:lnTo>
                    <a:pt x="385432" y="420789"/>
                  </a:lnTo>
                  <a:lnTo>
                    <a:pt x="389610" y="424395"/>
                  </a:lnTo>
                  <a:lnTo>
                    <a:pt x="396836" y="431711"/>
                  </a:lnTo>
                  <a:lnTo>
                    <a:pt x="408089" y="442734"/>
                  </a:lnTo>
                  <a:lnTo>
                    <a:pt x="412508" y="447332"/>
                  </a:lnTo>
                  <a:lnTo>
                    <a:pt x="420966" y="456450"/>
                  </a:lnTo>
                  <a:lnTo>
                    <a:pt x="425196" y="460933"/>
                  </a:lnTo>
                  <a:lnTo>
                    <a:pt x="434771" y="470192"/>
                  </a:lnTo>
                  <a:lnTo>
                    <a:pt x="450367" y="485051"/>
                  </a:lnTo>
                  <a:lnTo>
                    <a:pt x="455828" y="489788"/>
                  </a:lnTo>
                  <a:lnTo>
                    <a:pt x="461149" y="494677"/>
                  </a:lnTo>
                  <a:lnTo>
                    <a:pt x="465086" y="498068"/>
                  </a:lnTo>
                  <a:lnTo>
                    <a:pt x="469150" y="501408"/>
                  </a:lnTo>
                  <a:lnTo>
                    <a:pt x="474637" y="507720"/>
                  </a:lnTo>
                  <a:lnTo>
                    <a:pt x="476402" y="510044"/>
                  </a:lnTo>
                  <a:lnTo>
                    <a:pt x="477634" y="512953"/>
                  </a:lnTo>
                  <a:lnTo>
                    <a:pt x="481228" y="515721"/>
                  </a:lnTo>
                  <a:lnTo>
                    <a:pt x="485254" y="518172"/>
                  </a:lnTo>
                  <a:lnTo>
                    <a:pt x="490143" y="520001"/>
                  </a:lnTo>
                  <a:lnTo>
                    <a:pt x="492226" y="520306"/>
                  </a:lnTo>
                  <a:lnTo>
                    <a:pt x="494271" y="520446"/>
                  </a:lnTo>
                  <a:lnTo>
                    <a:pt x="500481" y="520446"/>
                  </a:lnTo>
                  <a:lnTo>
                    <a:pt x="504520" y="519798"/>
                  </a:lnTo>
                  <a:lnTo>
                    <a:pt x="508381" y="518617"/>
                  </a:lnTo>
                  <a:lnTo>
                    <a:pt x="536511" y="499541"/>
                  </a:lnTo>
                  <a:lnTo>
                    <a:pt x="536663" y="499440"/>
                  </a:lnTo>
                  <a:lnTo>
                    <a:pt x="536803" y="499351"/>
                  </a:lnTo>
                  <a:lnTo>
                    <a:pt x="536968" y="499249"/>
                  </a:lnTo>
                  <a:lnTo>
                    <a:pt x="537311" y="499021"/>
                  </a:lnTo>
                  <a:lnTo>
                    <a:pt x="538365" y="498348"/>
                  </a:lnTo>
                  <a:lnTo>
                    <a:pt x="538530" y="498233"/>
                  </a:lnTo>
                  <a:lnTo>
                    <a:pt x="544880" y="494118"/>
                  </a:lnTo>
                  <a:lnTo>
                    <a:pt x="545122" y="493953"/>
                  </a:lnTo>
                  <a:lnTo>
                    <a:pt x="545617" y="493636"/>
                  </a:lnTo>
                  <a:lnTo>
                    <a:pt x="545744" y="493560"/>
                  </a:lnTo>
                  <a:lnTo>
                    <a:pt x="545973" y="493407"/>
                  </a:lnTo>
                  <a:lnTo>
                    <a:pt x="546100" y="493331"/>
                  </a:lnTo>
                  <a:lnTo>
                    <a:pt x="546227" y="493242"/>
                  </a:lnTo>
                  <a:lnTo>
                    <a:pt x="546506" y="493064"/>
                  </a:lnTo>
                  <a:lnTo>
                    <a:pt x="576465" y="464223"/>
                  </a:lnTo>
                  <a:lnTo>
                    <a:pt x="589597" y="453301"/>
                  </a:lnTo>
                  <a:lnTo>
                    <a:pt x="602945" y="442798"/>
                  </a:lnTo>
                  <a:lnTo>
                    <a:pt x="616280" y="431927"/>
                  </a:lnTo>
                  <a:lnTo>
                    <a:pt x="627761" y="420420"/>
                  </a:lnTo>
                  <a:lnTo>
                    <a:pt x="638581" y="408241"/>
                  </a:lnTo>
                  <a:lnTo>
                    <a:pt x="649503" y="396163"/>
                  </a:lnTo>
                  <a:lnTo>
                    <a:pt x="661314" y="384937"/>
                  </a:lnTo>
                  <a:lnTo>
                    <a:pt x="668121" y="378587"/>
                  </a:lnTo>
                  <a:lnTo>
                    <a:pt x="674674" y="371983"/>
                  </a:lnTo>
                  <a:lnTo>
                    <a:pt x="681177" y="365328"/>
                  </a:lnTo>
                  <a:lnTo>
                    <a:pt x="687870" y="358863"/>
                  </a:lnTo>
                  <a:lnTo>
                    <a:pt x="696696" y="350596"/>
                  </a:lnTo>
                  <a:lnTo>
                    <a:pt x="705065" y="341909"/>
                  </a:lnTo>
                  <a:lnTo>
                    <a:pt x="712914" y="332752"/>
                  </a:lnTo>
                  <a:lnTo>
                    <a:pt x="720178" y="323088"/>
                  </a:lnTo>
                  <a:lnTo>
                    <a:pt x="728535" y="312801"/>
                  </a:lnTo>
                  <a:lnTo>
                    <a:pt x="737781" y="303352"/>
                  </a:lnTo>
                  <a:lnTo>
                    <a:pt x="747382" y="294220"/>
                  </a:lnTo>
                  <a:lnTo>
                    <a:pt x="756742" y="284861"/>
                  </a:lnTo>
                  <a:lnTo>
                    <a:pt x="783602" y="247929"/>
                  </a:lnTo>
                  <a:lnTo>
                    <a:pt x="801687" y="196913"/>
                  </a:lnTo>
                  <a:lnTo>
                    <a:pt x="802093" y="182460"/>
                  </a:lnTo>
                  <a:lnTo>
                    <a:pt x="802817" y="153619"/>
                  </a:lnTo>
                  <a:close/>
                </a:path>
                <a:path w="1000125" h="746760">
                  <a:moveTo>
                    <a:pt x="999794" y="261467"/>
                  </a:moveTo>
                  <a:lnTo>
                    <a:pt x="999629" y="258927"/>
                  </a:lnTo>
                  <a:lnTo>
                    <a:pt x="998994" y="257657"/>
                  </a:lnTo>
                  <a:lnTo>
                    <a:pt x="998931" y="252577"/>
                  </a:lnTo>
                  <a:lnTo>
                    <a:pt x="971880" y="225907"/>
                  </a:lnTo>
                  <a:lnTo>
                    <a:pt x="951649" y="225907"/>
                  </a:lnTo>
                  <a:lnTo>
                    <a:pt x="943419" y="228447"/>
                  </a:lnTo>
                  <a:lnTo>
                    <a:pt x="935786" y="233527"/>
                  </a:lnTo>
                  <a:lnTo>
                    <a:pt x="934427" y="233527"/>
                  </a:lnTo>
                  <a:lnTo>
                    <a:pt x="933780" y="234797"/>
                  </a:lnTo>
                  <a:lnTo>
                    <a:pt x="932637" y="234797"/>
                  </a:lnTo>
                  <a:lnTo>
                    <a:pt x="929754" y="236067"/>
                  </a:lnTo>
                  <a:lnTo>
                    <a:pt x="927023" y="238607"/>
                  </a:lnTo>
                  <a:lnTo>
                    <a:pt x="924496" y="241147"/>
                  </a:lnTo>
                  <a:lnTo>
                    <a:pt x="917816" y="246227"/>
                  </a:lnTo>
                  <a:lnTo>
                    <a:pt x="898448" y="289407"/>
                  </a:lnTo>
                  <a:lnTo>
                    <a:pt x="896327" y="297027"/>
                  </a:lnTo>
                  <a:lnTo>
                    <a:pt x="886015" y="335127"/>
                  </a:lnTo>
                  <a:lnTo>
                    <a:pt x="884923" y="350367"/>
                  </a:lnTo>
                  <a:lnTo>
                    <a:pt x="883780" y="352907"/>
                  </a:lnTo>
                  <a:lnTo>
                    <a:pt x="882675" y="356717"/>
                  </a:lnTo>
                  <a:lnTo>
                    <a:pt x="879843" y="368147"/>
                  </a:lnTo>
                  <a:lnTo>
                    <a:pt x="878192" y="375767"/>
                  </a:lnTo>
                  <a:lnTo>
                    <a:pt x="876655" y="382117"/>
                  </a:lnTo>
                  <a:lnTo>
                    <a:pt x="852436" y="418947"/>
                  </a:lnTo>
                  <a:lnTo>
                    <a:pt x="847356" y="424027"/>
                  </a:lnTo>
                  <a:lnTo>
                    <a:pt x="842391" y="429107"/>
                  </a:lnTo>
                  <a:lnTo>
                    <a:pt x="841235" y="429107"/>
                  </a:lnTo>
                  <a:lnTo>
                    <a:pt x="838835" y="431647"/>
                  </a:lnTo>
                  <a:lnTo>
                    <a:pt x="833869" y="435457"/>
                  </a:lnTo>
                  <a:lnTo>
                    <a:pt x="829398" y="440537"/>
                  </a:lnTo>
                  <a:lnTo>
                    <a:pt x="825169" y="445617"/>
                  </a:lnTo>
                  <a:lnTo>
                    <a:pt x="823671" y="446887"/>
                  </a:lnTo>
                  <a:lnTo>
                    <a:pt x="812419" y="457047"/>
                  </a:lnTo>
                  <a:lnTo>
                    <a:pt x="804456" y="464667"/>
                  </a:lnTo>
                  <a:lnTo>
                    <a:pt x="789089" y="482447"/>
                  </a:lnTo>
                  <a:lnTo>
                    <a:pt x="788162" y="482447"/>
                  </a:lnTo>
                  <a:lnTo>
                    <a:pt x="785723" y="484987"/>
                  </a:lnTo>
                  <a:lnTo>
                    <a:pt x="780999" y="490067"/>
                  </a:lnTo>
                  <a:lnTo>
                    <a:pt x="779030" y="492607"/>
                  </a:lnTo>
                  <a:lnTo>
                    <a:pt x="777036" y="493877"/>
                  </a:lnTo>
                  <a:lnTo>
                    <a:pt x="774992" y="496417"/>
                  </a:lnTo>
                  <a:lnTo>
                    <a:pt x="766889" y="502767"/>
                  </a:lnTo>
                  <a:lnTo>
                    <a:pt x="758444" y="509117"/>
                  </a:lnTo>
                  <a:lnTo>
                    <a:pt x="749935" y="516737"/>
                  </a:lnTo>
                  <a:lnTo>
                    <a:pt x="741603" y="523087"/>
                  </a:lnTo>
                  <a:lnTo>
                    <a:pt x="739000" y="525627"/>
                  </a:lnTo>
                  <a:lnTo>
                    <a:pt x="736638" y="528167"/>
                  </a:lnTo>
                  <a:lnTo>
                    <a:pt x="734237" y="530707"/>
                  </a:lnTo>
                  <a:lnTo>
                    <a:pt x="730351" y="530707"/>
                  </a:lnTo>
                  <a:lnTo>
                    <a:pt x="730707" y="529437"/>
                  </a:lnTo>
                  <a:lnTo>
                    <a:pt x="733463" y="526897"/>
                  </a:lnTo>
                  <a:lnTo>
                    <a:pt x="736282" y="524357"/>
                  </a:lnTo>
                  <a:lnTo>
                    <a:pt x="739178" y="521817"/>
                  </a:lnTo>
                  <a:lnTo>
                    <a:pt x="745388" y="515467"/>
                  </a:lnTo>
                  <a:lnTo>
                    <a:pt x="772871" y="482447"/>
                  </a:lnTo>
                  <a:lnTo>
                    <a:pt x="782256" y="465937"/>
                  </a:lnTo>
                  <a:lnTo>
                    <a:pt x="785977" y="459587"/>
                  </a:lnTo>
                  <a:lnTo>
                    <a:pt x="798093" y="415137"/>
                  </a:lnTo>
                  <a:lnTo>
                    <a:pt x="796734" y="406247"/>
                  </a:lnTo>
                  <a:lnTo>
                    <a:pt x="792746" y="397357"/>
                  </a:lnTo>
                  <a:lnTo>
                    <a:pt x="785304" y="391007"/>
                  </a:lnTo>
                  <a:lnTo>
                    <a:pt x="784148" y="389737"/>
                  </a:lnTo>
                  <a:lnTo>
                    <a:pt x="782789" y="389737"/>
                  </a:lnTo>
                  <a:lnTo>
                    <a:pt x="781367" y="388467"/>
                  </a:lnTo>
                  <a:lnTo>
                    <a:pt x="781151" y="388467"/>
                  </a:lnTo>
                  <a:lnTo>
                    <a:pt x="774903" y="385927"/>
                  </a:lnTo>
                  <a:lnTo>
                    <a:pt x="767295" y="384657"/>
                  </a:lnTo>
                  <a:lnTo>
                    <a:pt x="759650" y="384657"/>
                  </a:lnTo>
                  <a:lnTo>
                    <a:pt x="753300" y="387197"/>
                  </a:lnTo>
                  <a:lnTo>
                    <a:pt x="752729" y="387197"/>
                  </a:lnTo>
                  <a:lnTo>
                    <a:pt x="752195" y="388467"/>
                  </a:lnTo>
                  <a:lnTo>
                    <a:pt x="751687" y="388467"/>
                  </a:lnTo>
                  <a:lnTo>
                    <a:pt x="747712" y="391007"/>
                  </a:lnTo>
                  <a:lnTo>
                    <a:pt x="744474" y="393547"/>
                  </a:lnTo>
                  <a:lnTo>
                    <a:pt x="741578" y="397357"/>
                  </a:lnTo>
                  <a:lnTo>
                    <a:pt x="733107" y="406247"/>
                  </a:lnTo>
                  <a:lnTo>
                    <a:pt x="725004" y="415137"/>
                  </a:lnTo>
                  <a:lnTo>
                    <a:pt x="717067" y="424027"/>
                  </a:lnTo>
                  <a:lnTo>
                    <a:pt x="709079" y="434187"/>
                  </a:lnTo>
                  <a:lnTo>
                    <a:pt x="703618" y="439267"/>
                  </a:lnTo>
                  <a:lnTo>
                    <a:pt x="671131" y="463397"/>
                  </a:lnTo>
                  <a:lnTo>
                    <a:pt x="663778" y="468477"/>
                  </a:lnTo>
                  <a:lnTo>
                    <a:pt x="656628" y="473557"/>
                  </a:lnTo>
                  <a:lnTo>
                    <a:pt x="636016" y="488797"/>
                  </a:lnTo>
                  <a:lnTo>
                    <a:pt x="630402" y="492607"/>
                  </a:lnTo>
                  <a:lnTo>
                    <a:pt x="624814" y="495147"/>
                  </a:lnTo>
                  <a:lnTo>
                    <a:pt x="619442" y="498957"/>
                  </a:lnTo>
                  <a:lnTo>
                    <a:pt x="613156" y="501497"/>
                  </a:lnTo>
                  <a:lnTo>
                    <a:pt x="583615" y="521817"/>
                  </a:lnTo>
                  <a:lnTo>
                    <a:pt x="569125" y="533247"/>
                  </a:lnTo>
                  <a:lnTo>
                    <a:pt x="555066" y="543407"/>
                  </a:lnTo>
                  <a:lnTo>
                    <a:pt x="529475" y="581507"/>
                  </a:lnTo>
                  <a:lnTo>
                    <a:pt x="514286" y="624687"/>
                  </a:lnTo>
                  <a:lnTo>
                    <a:pt x="514807" y="641197"/>
                  </a:lnTo>
                  <a:lnTo>
                    <a:pt x="519988" y="655167"/>
                  </a:lnTo>
                  <a:lnTo>
                    <a:pt x="522884" y="660247"/>
                  </a:lnTo>
                  <a:lnTo>
                    <a:pt x="526072" y="664057"/>
                  </a:lnTo>
                  <a:lnTo>
                    <a:pt x="529488" y="667867"/>
                  </a:lnTo>
                  <a:lnTo>
                    <a:pt x="529996" y="672947"/>
                  </a:lnTo>
                  <a:lnTo>
                    <a:pt x="521703" y="714857"/>
                  </a:lnTo>
                  <a:lnTo>
                    <a:pt x="519760" y="717397"/>
                  </a:lnTo>
                  <a:lnTo>
                    <a:pt x="518058" y="719937"/>
                  </a:lnTo>
                  <a:lnTo>
                    <a:pt x="516610" y="722477"/>
                  </a:lnTo>
                  <a:lnTo>
                    <a:pt x="513842" y="726287"/>
                  </a:lnTo>
                  <a:lnTo>
                    <a:pt x="509308" y="730097"/>
                  </a:lnTo>
                  <a:lnTo>
                    <a:pt x="509803" y="736447"/>
                  </a:lnTo>
                  <a:lnTo>
                    <a:pt x="510755" y="741527"/>
                  </a:lnTo>
                  <a:lnTo>
                    <a:pt x="517550" y="742797"/>
                  </a:lnTo>
                  <a:lnTo>
                    <a:pt x="524319" y="742797"/>
                  </a:lnTo>
                  <a:lnTo>
                    <a:pt x="530796" y="744067"/>
                  </a:lnTo>
                  <a:lnTo>
                    <a:pt x="538340" y="745337"/>
                  </a:lnTo>
                  <a:lnTo>
                    <a:pt x="558469" y="745337"/>
                  </a:lnTo>
                  <a:lnTo>
                    <a:pt x="570776" y="746607"/>
                  </a:lnTo>
                  <a:lnTo>
                    <a:pt x="591413" y="746607"/>
                  </a:lnTo>
                  <a:lnTo>
                    <a:pt x="601726" y="745337"/>
                  </a:lnTo>
                  <a:lnTo>
                    <a:pt x="605294" y="745337"/>
                  </a:lnTo>
                  <a:lnTo>
                    <a:pt x="611263" y="746607"/>
                  </a:lnTo>
                  <a:lnTo>
                    <a:pt x="617232" y="745337"/>
                  </a:lnTo>
                  <a:lnTo>
                    <a:pt x="623201" y="745337"/>
                  </a:lnTo>
                  <a:lnTo>
                    <a:pt x="630466" y="746607"/>
                  </a:lnTo>
                  <a:lnTo>
                    <a:pt x="679361" y="746607"/>
                  </a:lnTo>
                  <a:lnTo>
                    <a:pt x="688225" y="745337"/>
                  </a:lnTo>
                  <a:lnTo>
                    <a:pt x="699693" y="745337"/>
                  </a:lnTo>
                  <a:lnTo>
                    <a:pt x="705408" y="746607"/>
                  </a:lnTo>
                  <a:lnTo>
                    <a:pt x="721042" y="746607"/>
                  </a:lnTo>
                  <a:lnTo>
                    <a:pt x="729018" y="741527"/>
                  </a:lnTo>
                  <a:lnTo>
                    <a:pt x="732637" y="733907"/>
                  </a:lnTo>
                  <a:lnTo>
                    <a:pt x="735177" y="725017"/>
                  </a:lnTo>
                  <a:lnTo>
                    <a:pt x="738352" y="718667"/>
                  </a:lnTo>
                  <a:lnTo>
                    <a:pt x="742454" y="713587"/>
                  </a:lnTo>
                  <a:lnTo>
                    <a:pt x="746683" y="709777"/>
                  </a:lnTo>
                  <a:lnTo>
                    <a:pt x="751141" y="704697"/>
                  </a:lnTo>
                  <a:lnTo>
                    <a:pt x="764603" y="690727"/>
                  </a:lnTo>
                  <a:lnTo>
                    <a:pt x="766660" y="689457"/>
                  </a:lnTo>
                  <a:lnTo>
                    <a:pt x="767461" y="688187"/>
                  </a:lnTo>
                  <a:lnTo>
                    <a:pt x="768299" y="688187"/>
                  </a:lnTo>
                  <a:lnTo>
                    <a:pt x="769277" y="686917"/>
                  </a:lnTo>
                  <a:lnTo>
                    <a:pt x="770432" y="685647"/>
                  </a:lnTo>
                  <a:lnTo>
                    <a:pt x="772058" y="685647"/>
                  </a:lnTo>
                  <a:lnTo>
                    <a:pt x="772642" y="684377"/>
                  </a:lnTo>
                  <a:lnTo>
                    <a:pt x="773874" y="684377"/>
                  </a:lnTo>
                  <a:lnTo>
                    <a:pt x="774623" y="683107"/>
                  </a:lnTo>
                  <a:lnTo>
                    <a:pt x="775423" y="683107"/>
                  </a:lnTo>
                  <a:lnTo>
                    <a:pt x="776262" y="681837"/>
                  </a:lnTo>
                  <a:lnTo>
                    <a:pt x="777455" y="681837"/>
                  </a:lnTo>
                  <a:lnTo>
                    <a:pt x="781405" y="678027"/>
                  </a:lnTo>
                  <a:lnTo>
                    <a:pt x="783259" y="676757"/>
                  </a:lnTo>
                  <a:lnTo>
                    <a:pt x="787590" y="674217"/>
                  </a:lnTo>
                  <a:lnTo>
                    <a:pt x="799871" y="665327"/>
                  </a:lnTo>
                  <a:lnTo>
                    <a:pt x="806996" y="658977"/>
                  </a:lnTo>
                  <a:lnTo>
                    <a:pt x="811580" y="655167"/>
                  </a:lnTo>
                  <a:lnTo>
                    <a:pt x="813904" y="652627"/>
                  </a:lnTo>
                  <a:lnTo>
                    <a:pt x="820610" y="647547"/>
                  </a:lnTo>
                  <a:lnTo>
                    <a:pt x="823950" y="646277"/>
                  </a:lnTo>
                  <a:lnTo>
                    <a:pt x="826262" y="643737"/>
                  </a:lnTo>
                  <a:lnTo>
                    <a:pt x="828459" y="641197"/>
                  </a:lnTo>
                  <a:lnTo>
                    <a:pt x="836231" y="634847"/>
                  </a:lnTo>
                  <a:lnTo>
                    <a:pt x="851560" y="620877"/>
                  </a:lnTo>
                  <a:lnTo>
                    <a:pt x="855865" y="618337"/>
                  </a:lnTo>
                  <a:lnTo>
                    <a:pt x="863041" y="611987"/>
                  </a:lnTo>
                  <a:lnTo>
                    <a:pt x="866114" y="609447"/>
                  </a:lnTo>
                  <a:lnTo>
                    <a:pt x="874522" y="603097"/>
                  </a:lnTo>
                  <a:lnTo>
                    <a:pt x="879386" y="598017"/>
                  </a:lnTo>
                  <a:lnTo>
                    <a:pt x="885532" y="590397"/>
                  </a:lnTo>
                  <a:lnTo>
                    <a:pt x="886421" y="590397"/>
                  </a:lnTo>
                  <a:lnTo>
                    <a:pt x="888022" y="587857"/>
                  </a:lnTo>
                  <a:lnTo>
                    <a:pt x="888834" y="587857"/>
                  </a:lnTo>
                  <a:lnTo>
                    <a:pt x="894562" y="582777"/>
                  </a:lnTo>
                  <a:lnTo>
                    <a:pt x="899909" y="577697"/>
                  </a:lnTo>
                  <a:lnTo>
                    <a:pt x="904925" y="571347"/>
                  </a:lnTo>
                  <a:lnTo>
                    <a:pt x="909650" y="566267"/>
                  </a:lnTo>
                  <a:lnTo>
                    <a:pt x="913066" y="562457"/>
                  </a:lnTo>
                  <a:lnTo>
                    <a:pt x="914755" y="559917"/>
                  </a:lnTo>
                  <a:lnTo>
                    <a:pt x="918222" y="556107"/>
                  </a:lnTo>
                  <a:lnTo>
                    <a:pt x="921600" y="553567"/>
                  </a:lnTo>
                  <a:lnTo>
                    <a:pt x="924585" y="549757"/>
                  </a:lnTo>
                  <a:lnTo>
                    <a:pt x="928890" y="544677"/>
                  </a:lnTo>
                  <a:lnTo>
                    <a:pt x="932789" y="539597"/>
                  </a:lnTo>
                  <a:lnTo>
                    <a:pt x="936498" y="533247"/>
                  </a:lnTo>
                  <a:lnTo>
                    <a:pt x="938796" y="531977"/>
                  </a:lnTo>
                  <a:lnTo>
                    <a:pt x="939914" y="530707"/>
                  </a:lnTo>
                  <a:lnTo>
                    <a:pt x="941044" y="529437"/>
                  </a:lnTo>
                  <a:lnTo>
                    <a:pt x="943229" y="526897"/>
                  </a:lnTo>
                  <a:lnTo>
                    <a:pt x="952728" y="512927"/>
                  </a:lnTo>
                  <a:lnTo>
                    <a:pt x="957554" y="506577"/>
                  </a:lnTo>
                  <a:lnTo>
                    <a:pt x="962533" y="500227"/>
                  </a:lnTo>
                  <a:lnTo>
                    <a:pt x="969035" y="492607"/>
                  </a:lnTo>
                  <a:lnTo>
                    <a:pt x="974432" y="484987"/>
                  </a:lnTo>
                  <a:lnTo>
                    <a:pt x="978776" y="477367"/>
                  </a:lnTo>
                  <a:lnTo>
                    <a:pt x="982091" y="471017"/>
                  </a:lnTo>
                  <a:lnTo>
                    <a:pt x="982865" y="469747"/>
                  </a:lnTo>
                  <a:lnTo>
                    <a:pt x="991603" y="436727"/>
                  </a:lnTo>
                  <a:lnTo>
                    <a:pt x="992009" y="435457"/>
                  </a:lnTo>
                  <a:lnTo>
                    <a:pt x="992124" y="432917"/>
                  </a:lnTo>
                  <a:lnTo>
                    <a:pt x="991831" y="431647"/>
                  </a:lnTo>
                  <a:lnTo>
                    <a:pt x="991831" y="426567"/>
                  </a:lnTo>
                  <a:lnTo>
                    <a:pt x="991349" y="421487"/>
                  </a:lnTo>
                  <a:lnTo>
                    <a:pt x="990942" y="416407"/>
                  </a:lnTo>
                  <a:lnTo>
                    <a:pt x="990930" y="403707"/>
                  </a:lnTo>
                  <a:lnTo>
                    <a:pt x="991120" y="403707"/>
                  </a:lnTo>
                  <a:lnTo>
                    <a:pt x="991247" y="402437"/>
                  </a:lnTo>
                  <a:lnTo>
                    <a:pt x="991247" y="401167"/>
                  </a:lnTo>
                  <a:lnTo>
                    <a:pt x="991235" y="399897"/>
                  </a:lnTo>
                  <a:lnTo>
                    <a:pt x="991273" y="398627"/>
                  </a:lnTo>
                  <a:lnTo>
                    <a:pt x="992555" y="383387"/>
                  </a:lnTo>
                  <a:lnTo>
                    <a:pt x="993114" y="368147"/>
                  </a:lnTo>
                  <a:lnTo>
                    <a:pt x="993101" y="345287"/>
                  </a:lnTo>
                  <a:lnTo>
                    <a:pt x="993000" y="337667"/>
                  </a:lnTo>
                  <a:lnTo>
                    <a:pt x="994143" y="318617"/>
                  </a:lnTo>
                  <a:lnTo>
                    <a:pt x="995946" y="300837"/>
                  </a:lnTo>
                  <a:lnTo>
                    <a:pt x="997813" y="283057"/>
                  </a:lnTo>
                  <a:lnTo>
                    <a:pt x="999159" y="265277"/>
                  </a:lnTo>
                  <a:lnTo>
                    <a:pt x="999794" y="261467"/>
                  </a:lnTo>
                  <a:close/>
                </a:path>
              </a:pathLst>
            </a:custGeom>
            <a:solidFill>
              <a:srgbClr val="4F8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0977" y="7837649"/>
              <a:ext cx="813071" cy="80899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784" rIns="0" bIns="0" rtlCol="0">
            <a:spAutoFit/>
          </a:bodyPr>
          <a:lstStyle/>
          <a:p>
            <a:pPr marL="3726815">
              <a:lnSpc>
                <a:spcPct val="100000"/>
              </a:lnSpc>
              <a:spcBef>
                <a:spcPts val="135"/>
              </a:spcBef>
            </a:pPr>
            <a:r>
              <a:rPr spc="125" dirty="0"/>
              <a:t>Obiettivi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616309" y="2906686"/>
            <a:ext cx="7508875" cy="332612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Creare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rete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virtuosa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tra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musei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realtà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Verdana"/>
                <a:cs typeface="Verdana"/>
              </a:rPr>
              <a:t>socio-</a:t>
            </a:r>
            <a:endParaRPr sz="1900">
              <a:latin typeface="Verdana"/>
              <a:cs typeface="Verdana"/>
            </a:endParaRPr>
          </a:p>
          <a:p>
            <a:pPr marL="12700" marR="5080">
              <a:lnSpc>
                <a:spcPct val="116599"/>
              </a:lnSpc>
            </a:pP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sanitarie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preposte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alla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cura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20" dirty="0">
                <a:solidFill>
                  <a:srgbClr val="FFFFFF"/>
                </a:solidFill>
                <a:latin typeface="Verdana"/>
                <a:cs typeface="Verdana"/>
              </a:rPr>
              <a:t>supporto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delle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persone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malattia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9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Alzheimer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sviluppare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proposta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strutturata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9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welfare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culturale</a:t>
            </a:r>
            <a:r>
              <a:rPr sz="19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dedicata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anche</a:t>
            </a:r>
            <a:r>
              <a:rPr sz="19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ai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caregiver.</a:t>
            </a:r>
            <a:endParaRPr sz="1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Definire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FFFFFF"/>
                </a:solidFill>
                <a:latin typeface="Verdana"/>
                <a:cs typeface="Verdana"/>
              </a:rPr>
              <a:t>strategie,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strumenti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metodi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inserire</a:t>
            </a:r>
            <a:endParaRPr sz="1900">
              <a:latin typeface="Verdana"/>
              <a:cs typeface="Verdana"/>
            </a:endParaRPr>
          </a:p>
          <a:p>
            <a:pPr marL="12700" marR="495300">
              <a:lnSpc>
                <a:spcPct val="116599"/>
              </a:lnSpc>
            </a:pP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queste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attività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nelle</a:t>
            </a:r>
            <a:r>
              <a:rPr sz="19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terapie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non</a:t>
            </a:r>
            <a:r>
              <a:rPr sz="19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farmacologiche</a:t>
            </a:r>
            <a:r>
              <a:rPr sz="19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per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pazienti</a:t>
            </a:r>
            <a:r>
              <a:rPr sz="19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FFFFFF"/>
                </a:solidFill>
                <a:latin typeface="Verdana"/>
                <a:cs typeface="Verdana"/>
              </a:rPr>
              <a:t>demenze.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6309" y="7411276"/>
            <a:ext cx="7067550" cy="171386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Raccogliere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dati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utili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alla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verifica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FFFFFF"/>
                </a:solidFill>
                <a:latin typeface="Verdana"/>
                <a:cs typeface="Verdana"/>
              </a:rPr>
              <a:t>valutazione,</a:t>
            </a:r>
            <a:endParaRPr sz="1900">
              <a:latin typeface="Verdana"/>
              <a:cs typeface="Verdana"/>
            </a:endParaRPr>
          </a:p>
          <a:p>
            <a:pPr marL="12700" marR="5080">
              <a:lnSpc>
                <a:spcPct val="116599"/>
              </a:lnSpc>
            </a:pP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quantitativa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qualitativa,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Verdana"/>
                <a:cs typeface="Verdana"/>
              </a:rPr>
              <a:t>tale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14" dirty="0">
                <a:solidFill>
                  <a:srgbClr val="FFFFFF"/>
                </a:solidFill>
                <a:latin typeface="Verdana"/>
                <a:cs typeface="Verdana"/>
              </a:rPr>
              <a:t>percorso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poter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mettere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relazione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dati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medici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1900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quelli</a:t>
            </a:r>
            <a:r>
              <a:rPr sz="19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sociali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e 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culturali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fine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14" dirty="0">
                <a:solidFill>
                  <a:srgbClr val="FFFFFF"/>
                </a:solidFill>
                <a:latin typeface="Verdana"/>
                <a:cs typeface="Verdana"/>
              </a:rPr>
              <a:t>offrire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9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lettura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complessiva</a:t>
            </a:r>
            <a:r>
              <a:rPr sz="19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e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strutturata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queste</a:t>
            </a:r>
            <a:r>
              <a:rPr sz="19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esperienze.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891" y="867241"/>
            <a:ext cx="6067440" cy="63722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57473"/>
            <a:ext cx="18287999" cy="172952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87639" y="533899"/>
            <a:ext cx="7786370" cy="7757159"/>
            <a:chOff x="587639" y="533899"/>
            <a:chExt cx="7786370" cy="775715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639" y="533899"/>
              <a:ext cx="3876690" cy="51625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4687" y="4214042"/>
              <a:ext cx="5438790" cy="40766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02168" y="520033"/>
            <a:ext cx="9499632" cy="1735711"/>
          </a:xfrm>
          <a:prstGeom prst="rect">
            <a:avLst/>
          </a:prstGeom>
        </p:spPr>
        <p:txBody>
          <a:bodyPr vert="horz" wrap="square" lIns="0" tIns="735945" rIns="0" bIns="0" rtlCol="0">
            <a:spAutoFit/>
          </a:bodyPr>
          <a:lstStyle/>
          <a:p>
            <a:pPr marL="3844290">
              <a:lnSpc>
                <a:spcPct val="100000"/>
              </a:lnSpc>
              <a:spcBef>
                <a:spcPts val="105"/>
              </a:spcBef>
            </a:pPr>
            <a:r>
              <a:rPr sz="6450" spc="-280" dirty="0"/>
              <a:t>Le</a:t>
            </a:r>
            <a:r>
              <a:rPr sz="6450" spc="-110" dirty="0"/>
              <a:t> </a:t>
            </a:r>
            <a:r>
              <a:rPr sz="6450" spc="-10" dirty="0"/>
              <a:t>premesse</a:t>
            </a:r>
            <a:endParaRPr sz="6450" dirty="0"/>
          </a:p>
        </p:txBody>
      </p:sp>
      <p:sp>
        <p:nvSpPr>
          <p:cNvPr id="8" name="object 8"/>
          <p:cNvSpPr txBox="1"/>
          <p:nvPr/>
        </p:nvSpPr>
        <p:spPr>
          <a:xfrm>
            <a:off x="8733901" y="2746368"/>
            <a:ext cx="7901940" cy="42259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25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35" dirty="0">
                <a:solidFill>
                  <a:srgbClr val="FFFFFF"/>
                </a:solidFill>
                <a:latin typeface="Verdana"/>
                <a:cs typeface="Verdana"/>
              </a:rPr>
              <a:t>rapporto</a:t>
            </a:r>
            <a:r>
              <a:rPr sz="25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tra</a:t>
            </a:r>
            <a:r>
              <a:rPr sz="25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Arte,</a:t>
            </a:r>
            <a:r>
              <a:rPr sz="25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30" dirty="0">
                <a:solidFill>
                  <a:srgbClr val="FFFFFF"/>
                </a:solidFill>
                <a:latin typeface="Verdana"/>
                <a:cs typeface="Verdana"/>
              </a:rPr>
              <a:t>Musei</a:t>
            </a:r>
            <a:r>
              <a:rPr sz="25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5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FFFFFF"/>
                </a:solidFill>
                <a:latin typeface="Verdana"/>
                <a:cs typeface="Verdana"/>
              </a:rPr>
              <a:t>Demenze</a:t>
            </a:r>
            <a:r>
              <a:rPr sz="25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è</a:t>
            </a:r>
            <a:r>
              <a:rPr sz="25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endParaRPr sz="2500">
              <a:latin typeface="Verdana"/>
              <a:cs typeface="Verdana"/>
            </a:endParaRPr>
          </a:p>
          <a:p>
            <a:pPr marL="12700" marR="228600">
              <a:lnSpc>
                <a:spcPct val="122500"/>
              </a:lnSpc>
            </a:pPr>
            <a:r>
              <a:rPr sz="2500" spc="105" dirty="0">
                <a:solidFill>
                  <a:srgbClr val="FFFFFF"/>
                </a:solidFill>
                <a:latin typeface="Verdana"/>
                <a:cs typeface="Verdana"/>
              </a:rPr>
              <a:t>centro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60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10" dirty="0">
                <a:solidFill>
                  <a:srgbClr val="FFFFFF"/>
                </a:solidFill>
                <a:latin typeface="Verdana"/>
                <a:cs typeface="Verdana"/>
              </a:rPr>
              <a:t>numerose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10" dirty="0">
                <a:solidFill>
                  <a:srgbClr val="FFFFFF"/>
                </a:solidFill>
                <a:latin typeface="Verdana"/>
                <a:cs typeface="Verdana"/>
              </a:rPr>
              <a:t>ricerche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5" dirty="0">
                <a:solidFill>
                  <a:srgbClr val="FFFFFF"/>
                </a:solidFill>
                <a:latin typeface="Verdana"/>
                <a:cs typeface="Verdana"/>
              </a:rPr>
              <a:t>progetti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sia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500" spc="100" dirty="0">
                <a:solidFill>
                  <a:srgbClr val="FFFFFF"/>
                </a:solidFill>
                <a:latin typeface="Verdana"/>
                <a:cs typeface="Verdana"/>
              </a:rPr>
              <a:t>livello</a:t>
            </a:r>
            <a:r>
              <a:rPr sz="25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10" dirty="0">
                <a:solidFill>
                  <a:srgbClr val="FFFFFF"/>
                </a:solidFill>
                <a:latin typeface="Verdana"/>
                <a:cs typeface="Verdana"/>
              </a:rPr>
              <a:t>nazionale</a:t>
            </a:r>
            <a:r>
              <a:rPr sz="25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che</a:t>
            </a:r>
            <a:r>
              <a:rPr sz="25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0" dirty="0">
                <a:solidFill>
                  <a:srgbClr val="FFFFFF"/>
                </a:solidFill>
                <a:latin typeface="Verdana"/>
                <a:cs typeface="Verdana"/>
              </a:rPr>
              <a:t>internazionale.</a:t>
            </a:r>
            <a:endParaRPr sz="2500">
              <a:latin typeface="Verdana"/>
              <a:cs typeface="Verdana"/>
            </a:endParaRPr>
          </a:p>
          <a:p>
            <a:pPr marL="12700" marR="287655">
              <a:lnSpc>
                <a:spcPct val="122500"/>
              </a:lnSpc>
            </a:pPr>
            <a:r>
              <a:rPr sz="2500" spc="80" dirty="0">
                <a:solidFill>
                  <a:srgbClr val="FFFFFF"/>
                </a:solidFill>
                <a:latin typeface="Verdana"/>
                <a:cs typeface="Verdana"/>
              </a:rPr>
              <a:t>Nell’</a:t>
            </a:r>
            <a:r>
              <a:rPr sz="2500" spc="-6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0" dirty="0">
                <a:solidFill>
                  <a:srgbClr val="FFFFFF"/>
                </a:solidFill>
                <a:latin typeface="Verdana"/>
                <a:cs typeface="Verdana"/>
              </a:rPr>
              <a:t>accogliere</a:t>
            </a:r>
            <a:r>
              <a:rPr sz="2500" spc="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5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500" spc="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museo</a:t>
            </a:r>
            <a:r>
              <a:rPr sz="2500" spc="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20" dirty="0">
                <a:solidFill>
                  <a:srgbClr val="FFFFFF"/>
                </a:solidFill>
                <a:latin typeface="Verdana"/>
                <a:cs typeface="Verdana"/>
              </a:rPr>
              <a:t>persone</a:t>
            </a:r>
            <a:r>
              <a:rPr sz="25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85" dirty="0">
                <a:solidFill>
                  <a:srgbClr val="FFFFFF"/>
                </a:solidFill>
                <a:latin typeface="Verdana"/>
                <a:cs typeface="Verdana"/>
              </a:rPr>
              <a:t>spesso </a:t>
            </a:r>
            <a:r>
              <a:rPr sz="2500" spc="120" dirty="0">
                <a:solidFill>
                  <a:srgbClr val="FFFFFF"/>
                </a:solidFill>
                <a:latin typeface="Verdana"/>
                <a:cs typeface="Verdana"/>
              </a:rPr>
              <a:t>definite</a:t>
            </a:r>
            <a:r>
              <a:rPr sz="25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8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sz="2500" spc="-6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FFFFFF"/>
                </a:solidFill>
                <a:latin typeface="Verdana"/>
                <a:cs typeface="Verdana"/>
              </a:rPr>
              <a:t>fragili”</a:t>
            </a:r>
            <a:r>
              <a:rPr sz="25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5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30" dirty="0">
                <a:solidFill>
                  <a:srgbClr val="FFFFFF"/>
                </a:solidFill>
                <a:latin typeface="Verdana"/>
                <a:cs typeface="Verdana"/>
              </a:rPr>
              <a:t>collaborazione</a:t>
            </a:r>
            <a:r>
              <a:rPr sz="25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500" spc="130" dirty="0">
                <a:solidFill>
                  <a:srgbClr val="FFFFFF"/>
                </a:solidFill>
                <a:latin typeface="Verdana"/>
                <a:cs typeface="Verdana"/>
              </a:rPr>
              <a:t>professionisti</a:t>
            </a:r>
            <a:r>
              <a:rPr sz="25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diversi</a:t>
            </a:r>
            <a:r>
              <a:rPr sz="25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è</a:t>
            </a:r>
            <a:r>
              <a:rPr sz="25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20" dirty="0">
                <a:solidFill>
                  <a:srgbClr val="FFFFFF"/>
                </a:solidFill>
                <a:latin typeface="Verdana"/>
                <a:cs typeface="Verdana"/>
              </a:rPr>
              <a:t>fondamentale</a:t>
            </a:r>
            <a:r>
              <a:rPr sz="25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60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endParaRPr sz="2500">
              <a:latin typeface="Verdana"/>
              <a:cs typeface="Verdana"/>
            </a:endParaRPr>
          </a:p>
          <a:p>
            <a:pPr marL="12700" marR="5080">
              <a:lnSpc>
                <a:spcPct val="122500"/>
              </a:lnSpc>
            </a:pPr>
            <a:r>
              <a:rPr sz="2500" spc="95" dirty="0">
                <a:solidFill>
                  <a:srgbClr val="FFFFFF"/>
                </a:solidFill>
                <a:latin typeface="Verdana"/>
                <a:cs typeface="Verdana"/>
              </a:rPr>
              <a:t>garantire</a:t>
            </a:r>
            <a:r>
              <a:rPr sz="25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5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10" dirty="0">
                <a:solidFill>
                  <a:srgbClr val="FFFFFF"/>
                </a:solidFill>
                <a:latin typeface="Verdana"/>
                <a:cs typeface="Verdana"/>
              </a:rPr>
              <a:t>buona</a:t>
            </a:r>
            <a:r>
              <a:rPr sz="2500" spc="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0" dirty="0">
                <a:solidFill>
                  <a:srgbClr val="FFFFFF"/>
                </a:solidFill>
                <a:latin typeface="Verdana"/>
                <a:cs typeface="Verdana"/>
              </a:rPr>
              <a:t>riuscita</a:t>
            </a:r>
            <a:r>
              <a:rPr sz="25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FFFFFF"/>
                </a:solidFill>
                <a:latin typeface="Verdana"/>
                <a:cs typeface="Verdana"/>
              </a:rPr>
              <a:t>dell’</a:t>
            </a:r>
            <a:r>
              <a:rPr sz="2500" spc="-6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5" dirty="0">
                <a:solidFill>
                  <a:srgbClr val="FFFFFF"/>
                </a:solidFill>
                <a:latin typeface="Verdana"/>
                <a:cs typeface="Verdana"/>
              </a:rPr>
              <a:t>esperienza</a:t>
            </a:r>
            <a:r>
              <a:rPr sz="2500" spc="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Verdana"/>
                <a:cs typeface="Verdana"/>
              </a:rPr>
              <a:t>ed </a:t>
            </a:r>
            <a:r>
              <a:rPr sz="2500" spc="55" dirty="0">
                <a:solidFill>
                  <a:srgbClr val="FFFFFF"/>
                </a:solidFill>
                <a:latin typeface="Verdana"/>
                <a:cs typeface="Verdana"/>
              </a:rPr>
              <a:t>evitare,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85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10" dirty="0">
                <a:solidFill>
                  <a:srgbClr val="FFFFFF"/>
                </a:solidFill>
                <a:latin typeface="Verdana"/>
                <a:cs typeface="Verdana"/>
              </a:rPr>
              <a:t>quanto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5" dirty="0">
                <a:solidFill>
                  <a:srgbClr val="FFFFFF"/>
                </a:solidFill>
                <a:latin typeface="Verdana"/>
                <a:cs typeface="Verdana"/>
              </a:rPr>
              <a:t>possibile,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FFFFFF"/>
                </a:solidFill>
                <a:latin typeface="Verdana"/>
                <a:cs typeface="Verdana"/>
              </a:rPr>
              <a:t>stress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500" spc="100" dirty="0">
                <a:solidFill>
                  <a:srgbClr val="FFFFFF"/>
                </a:solidFill>
                <a:latin typeface="Verdana"/>
                <a:cs typeface="Verdana"/>
              </a:rPr>
              <a:t>elementi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60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25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0" dirty="0">
                <a:solidFill>
                  <a:srgbClr val="FFFFFF"/>
                </a:solidFill>
                <a:latin typeface="Verdana"/>
                <a:cs typeface="Verdana"/>
              </a:rPr>
              <a:t>disturbo.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053320"/>
            </a:xfrm>
            <a:custGeom>
              <a:avLst/>
              <a:gdLst/>
              <a:ahLst/>
              <a:cxnLst/>
              <a:rect l="l" t="t" r="r" b="b"/>
              <a:pathLst>
                <a:path w="18288000" h="10053320">
                  <a:moveTo>
                    <a:pt x="18288000" y="10052913"/>
                  </a:moveTo>
                  <a:lnTo>
                    <a:pt x="0" y="10052913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10052913"/>
                  </a:lnTo>
                  <a:close/>
                </a:path>
              </a:pathLst>
            </a:custGeom>
            <a:solidFill>
              <a:srgbClr val="292524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78817" y="2813776"/>
              <a:ext cx="9530715" cy="4659630"/>
            </a:xfrm>
            <a:custGeom>
              <a:avLst/>
              <a:gdLst/>
              <a:ahLst/>
              <a:cxnLst/>
              <a:rect l="l" t="t" r="r" b="b"/>
              <a:pathLst>
                <a:path w="9530715" h="4659630">
                  <a:moveTo>
                    <a:pt x="0" y="0"/>
                  </a:moveTo>
                  <a:lnTo>
                    <a:pt x="9530363" y="0"/>
                  </a:lnTo>
                  <a:lnTo>
                    <a:pt x="9530363" y="4659442"/>
                  </a:lnTo>
                  <a:lnTo>
                    <a:pt x="0" y="4659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112148" y="2547076"/>
            <a:ext cx="10064115" cy="5193030"/>
            <a:chOff x="4112148" y="2547076"/>
            <a:chExt cx="10064115" cy="5193030"/>
          </a:xfrm>
        </p:grpSpPr>
        <p:sp>
          <p:nvSpPr>
            <p:cNvPr id="7" name="object 7"/>
            <p:cNvSpPr/>
            <p:nvPr/>
          </p:nvSpPr>
          <p:spPr>
            <a:xfrm>
              <a:off x="4378848" y="2813776"/>
              <a:ext cx="9530715" cy="4659630"/>
            </a:xfrm>
            <a:custGeom>
              <a:avLst/>
              <a:gdLst/>
              <a:ahLst/>
              <a:cxnLst/>
              <a:rect l="l" t="t" r="r" b="b"/>
              <a:pathLst>
                <a:path w="9530715" h="4659630">
                  <a:moveTo>
                    <a:pt x="0" y="0"/>
                  </a:moveTo>
                  <a:lnTo>
                    <a:pt x="9530143" y="0"/>
                  </a:lnTo>
                  <a:lnTo>
                    <a:pt x="9530143" y="4659363"/>
                  </a:lnTo>
                  <a:lnTo>
                    <a:pt x="0" y="4659363"/>
                  </a:lnTo>
                  <a:lnTo>
                    <a:pt x="0" y="0"/>
                  </a:lnTo>
                  <a:close/>
                </a:path>
              </a:pathLst>
            </a:custGeom>
            <a:ln w="533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77557" y="3201741"/>
              <a:ext cx="8733155" cy="3883660"/>
            </a:xfrm>
            <a:custGeom>
              <a:avLst/>
              <a:gdLst/>
              <a:ahLst/>
              <a:cxnLst/>
              <a:rect l="l" t="t" r="r" b="b"/>
              <a:pathLst>
                <a:path w="8733155" h="3883659">
                  <a:moveTo>
                    <a:pt x="0" y="0"/>
                  </a:moveTo>
                  <a:lnTo>
                    <a:pt x="8732786" y="0"/>
                  </a:lnTo>
                  <a:lnTo>
                    <a:pt x="8732786" y="3883494"/>
                  </a:lnTo>
                  <a:lnTo>
                    <a:pt x="0" y="3883494"/>
                  </a:lnTo>
                  <a:lnTo>
                    <a:pt x="0" y="0"/>
                  </a:lnTo>
                  <a:close/>
                </a:path>
              </a:pathLst>
            </a:custGeom>
            <a:ln w="13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67224" y="3629025"/>
            <a:ext cx="8943488" cy="30289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1815"/>
              </a:lnSpc>
              <a:spcBef>
                <a:spcPts val="114"/>
              </a:spcBef>
            </a:pPr>
            <a:r>
              <a:rPr sz="8800" b="1" spc="-3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L</a:t>
            </a:r>
            <a:r>
              <a:rPr sz="8800" b="1" spc="-90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</a:t>
            </a:r>
            <a:endParaRPr sz="8800" dirty="0">
              <a:latin typeface="Liberation Sans Narrow"/>
              <a:cs typeface="Liberation Sans Narrow"/>
            </a:endParaRPr>
          </a:p>
          <a:p>
            <a:pPr algn="ctr">
              <a:lnSpc>
                <a:spcPts val="11815"/>
              </a:lnSpc>
            </a:pPr>
            <a:r>
              <a:rPr sz="8800" b="1" spc="4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FORMAZION</a:t>
            </a:r>
            <a:r>
              <a:rPr sz="8800" b="1" spc="-4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E</a:t>
            </a:r>
            <a:endParaRPr sz="8800" dirty="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959" y="1390646"/>
              <a:ext cx="2162175" cy="514350"/>
            </a:xfrm>
            <a:custGeom>
              <a:avLst/>
              <a:gdLst/>
              <a:ahLst/>
              <a:cxnLst/>
              <a:rect l="l" t="t" r="r" b="b"/>
              <a:pathLst>
                <a:path w="2162175" h="514350">
                  <a:moveTo>
                    <a:pt x="180925" y="0"/>
                  </a:moveTo>
                  <a:lnTo>
                    <a:pt x="1983708" y="0"/>
                  </a:lnTo>
                </a:path>
                <a:path w="2162175" h="514350">
                  <a:moveTo>
                    <a:pt x="2082884" y="30772"/>
                  </a:moveTo>
                  <a:lnTo>
                    <a:pt x="2111642" y="52991"/>
                  </a:lnTo>
                  <a:lnTo>
                    <a:pt x="2139931" y="89608"/>
                  </a:lnTo>
                  <a:lnTo>
                    <a:pt x="2158169" y="132828"/>
                  </a:lnTo>
                  <a:lnTo>
                    <a:pt x="2161915" y="160707"/>
                  </a:lnTo>
                </a:path>
                <a:path w="2162175" h="514350">
                  <a:moveTo>
                    <a:pt x="2161915" y="354387"/>
                  </a:moveTo>
                  <a:lnTo>
                    <a:pt x="2158169" y="382266"/>
                  </a:lnTo>
                  <a:lnTo>
                    <a:pt x="2139931" y="425485"/>
                  </a:lnTo>
                  <a:lnTo>
                    <a:pt x="2111642" y="462102"/>
                  </a:lnTo>
                  <a:lnTo>
                    <a:pt x="2085787" y="482078"/>
                  </a:lnTo>
                </a:path>
                <a:path w="2162175" h="514350">
                  <a:moveTo>
                    <a:pt x="175388" y="514349"/>
                  </a:moveTo>
                  <a:lnTo>
                    <a:pt x="132828" y="508631"/>
                  </a:lnTo>
                  <a:lnTo>
                    <a:pt x="89608" y="490392"/>
                  </a:lnTo>
                  <a:lnTo>
                    <a:pt x="52991" y="462102"/>
                  </a:lnTo>
                  <a:lnTo>
                    <a:pt x="24701" y="425485"/>
                  </a:lnTo>
                  <a:lnTo>
                    <a:pt x="6462" y="382266"/>
                  </a:lnTo>
                  <a:lnTo>
                    <a:pt x="0" y="334169"/>
                  </a:lnTo>
                  <a:lnTo>
                    <a:pt x="0" y="180926"/>
                  </a:lnTo>
                </a:path>
                <a:path w="2162175" h="514350">
                  <a:moveTo>
                    <a:pt x="2727" y="160626"/>
                  </a:moveTo>
                  <a:lnTo>
                    <a:pt x="6462" y="132828"/>
                  </a:lnTo>
                </a:path>
                <a:path w="2162175" h="514350">
                  <a:moveTo>
                    <a:pt x="9895" y="124693"/>
                  </a:moveTo>
                  <a:lnTo>
                    <a:pt x="24701" y="89608"/>
                  </a:lnTo>
                  <a:lnTo>
                    <a:pt x="52991" y="52991"/>
                  </a:lnTo>
                  <a:lnTo>
                    <a:pt x="89608" y="24701"/>
                  </a:lnTo>
                  <a:lnTo>
                    <a:pt x="132828" y="6462"/>
                  </a:lnTo>
                  <a:lnTo>
                    <a:pt x="180925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557472"/>
              <a:ext cx="18287999" cy="172952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10596" y="4797856"/>
              <a:ext cx="2997200" cy="334645"/>
            </a:xfrm>
            <a:custGeom>
              <a:avLst/>
              <a:gdLst/>
              <a:ahLst/>
              <a:cxnLst/>
              <a:rect l="l" t="t" r="r" b="b"/>
              <a:pathLst>
                <a:path w="2997200" h="334645">
                  <a:moveTo>
                    <a:pt x="180925" y="0"/>
                  </a:moveTo>
                  <a:lnTo>
                    <a:pt x="2849051" y="0"/>
                  </a:lnTo>
                  <a:lnTo>
                    <a:pt x="2897146" y="6462"/>
                  </a:lnTo>
                  <a:lnTo>
                    <a:pt x="2940363" y="24701"/>
                  </a:lnTo>
                  <a:lnTo>
                    <a:pt x="2976979" y="52991"/>
                  </a:lnTo>
                  <a:lnTo>
                    <a:pt x="2996884" y="78757"/>
                  </a:lnTo>
                </a:path>
                <a:path w="2997200" h="334645">
                  <a:moveTo>
                    <a:pt x="0" y="334152"/>
                  </a:moveTo>
                  <a:lnTo>
                    <a:pt x="0" y="180928"/>
                  </a:lnTo>
                </a:path>
                <a:path w="2997200" h="334645">
                  <a:moveTo>
                    <a:pt x="3123" y="157679"/>
                  </a:moveTo>
                  <a:lnTo>
                    <a:pt x="24701" y="89608"/>
                  </a:lnTo>
                  <a:lnTo>
                    <a:pt x="52991" y="52991"/>
                  </a:lnTo>
                  <a:lnTo>
                    <a:pt x="89608" y="24701"/>
                  </a:lnTo>
                  <a:lnTo>
                    <a:pt x="132828" y="6462"/>
                  </a:lnTo>
                  <a:lnTo>
                    <a:pt x="180925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8700" y="1028699"/>
              <a:ext cx="16139160" cy="0"/>
            </a:xfrm>
            <a:custGeom>
              <a:avLst/>
              <a:gdLst/>
              <a:ahLst/>
              <a:cxnLst/>
              <a:rect l="l" t="t" r="r" b="b"/>
              <a:pathLst>
                <a:path w="16139160">
                  <a:moveTo>
                    <a:pt x="0" y="0"/>
                  </a:moveTo>
                  <a:lnTo>
                    <a:pt x="16138779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6271" y="2822021"/>
              <a:ext cx="7105649" cy="39528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360673" y="1457385"/>
            <a:ext cx="7948295" cy="2503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2300" spc="12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300" spc="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Trebuchet MS"/>
                <a:cs typeface="Trebuchet MS"/>
              </a:rPr>
              <a:t>chi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2300">
              <a:latin typeface="Trebuchet MS"/>
              <a:cs typeface="Trebuchet MS"/>
            </a:endParaRPr>
          </a:p>
          <a:p>
            <a:pPr marL="12700" marR="337185">
              <a:lnSpc>
                <a:spcPct val="114999"/>
              </a:lnSpc>
            </a:pPr>
            <a:r>
              <a:rPr sz="2500" spc="229" dirty="0">
                <a:solidFill>
                  <a:srgbClr val="FFFFFF"/>
                </a:solidFill>
                <a:latin typeface="Trebuchet MS"/>
                <a:cs typeface="Trebuchet MS"/>
              </a:rPr>
              <a:t>Educatori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95" dirty="0">
                <a:solidFill>
                  <a:srgbClr val="FFFFFF"/>
                </a:solidFill>
                <a:latin typeface="Trebuchet MS"/>
                <a:cs typeface="Trebuchet MS"/>
              </a:rPr>
              <a:t>educatrici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10" dirty="0">
                <a:solidFill>
                  <a:srgbClr val="FFFFFF"/>
                </a:solidFill>
                <a:latin typeface="Trebuchet MS"/>
                <a:cs typeface="Trebuchet MS"/>
              </a:rPr>
              <a:t>museali,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50" dirty="0">
                <a:solidFill>
                  <a:srgbClr val="FFFFFF"/>
                </a:solidFill>
                <a:latin typeface="Trebuchet MS"/>
                <a:cs typeface="Trebuchet MS"/>
              </a:rPr>
              <a:t>responsabili museali</a:t>
            </a:r>
            <a:r>
              <a:rPr sz="25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70" dirty="0">
                <a:solidFill>
                  <a:srgbClr val="FFFFFF"/>
                </a:solidFill>
                <a:latin typeface="Trebuchet MS"/>
                <a:cs typeface="Trebuchet MS"/>
              </a:rPr>
              <a:t>dei</a:t>
            </a:r>
            <a:r>
              <a:rPr sz="25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10" dirty="0">
                <a:solidFill>
                  <a:srgbClr val="FFFFFF"/>
                </a:solidFill>
                <a:latin typeface="Trebuchet MS"/>
                <a:cs typeface="Trebuchet MS"/>
              </a:rPr>
              <a:t>progetti</a:t>
            </a:r>
            <a:r>
              <a:rPr sz="25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1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-200" dirty="0">
                <a:solidFill>
                  <a:srgbClr val="FFFFFF"/>
                </a:solidFill>
                <a:latin typeface="Trebuchet MS"/>
                <a:cs typeface="Trebuchet MS"/>
              </a:rPr>
              <a:t>l’</a:t>
            </a:r>
            <a:r>
              <a:rPr sz="2500" spc="-5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Trebuchet MS"/>
                <a:cs typeface="Trebuchet MS"/>
              </a:rPr>
              <a:t>accessibilità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2500" spc="-200" dirty="0">
                <a:solidFill>
                  <a:srgbClr val="FFFFFF"/>
                </a:solidFill>
                <a:latin typeface="Trebuchet MS"/>
                <a:cs typeface="Trebuchet MS"/>
              </a:rPr>
              <a:t>l’</a:t>
            </a:r>
            <a:r>
              <a:rPr sz="2500" spc="-5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15" dirty="0">
                <a:solidFill>
                  <a:srgbClr val="FFFFFF"/>
                </a:solidFill>
                <a:latin typeface="Trebuchet MS"/>
                <a:cs typeface="Trebuchet MS"/>
              </a:rPr>
              <a:t>inclusione,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65" dirty="0">
                <a:solidFill>
                  <a:srgbClr val="FFFFFF"/>
                </a:solidFill>
                <a:latin typeface="Trebuchet MS"/>
                <a:cs typeface="Trebuchet MS"/>
              </a:rPr>
              <a:t>personale</a:t>
            </a:r>
            <a:r>
              <a:rPr sz="25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20" dirty="0">
                <a:solidFill>
                  <a:srgbClr val="FFFFFF"/>
                </a:solidFill>
                <a:latin typeface="Trebuchet MS"/>
                <a:cs typeface="Trebuchet MS"/>
              </a:rPr>
              <a:t>socio-</a:t>
            </a:r>
            <a:r>
              <a:rPr sz="2500" spc="-5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Trebuchet MS"/>
                <a:cs typeface="Trebuchet MS"/>
              </a:rPr>
              <a:t>sanitario,</a:t>
            </a:r>
            <a:r>
              <a:rPr sz="25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Trebuchet MS"/>
                <a:cs typeface="Trebuchet MS"/>
              </a:rPr>
              <a:t>medici </a:t>
            </a:r>
            <a:r>
              <a:rPr sz="2500" spc="155" dirty="0">
                <a:solidFill>
                  <a:srgbClr val="FFFFFF"/>
                </a:solidFill>
                <a:latin typeface="Trebuchet MS"/>
                <a:cs typeface="Trebuchet MS"/>
              </a:rPr>
              <a:t>geriatri,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25" dirty="0">
                <a:solidFill>
                  <a:srgbClr val="FFFFFF"/>
                </a:solidFill>
                <a:latin typeface="Trebuchet MS"/>
                <a:cs typeface="Trebuchet MS"/>
              </a:rPr>
              <a:t>neurologi,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20" dirty="0">
                <a:solidFill>
                  <a:srgbClr val="FFFFFF"/>
                </a:solidFill>
                <a:latin typeface="Trebuchet MS"/>
                <a:cs typeface="Trebuchet MS"/>
              </a:rPr>
              <a:t>neuropsichiatri.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0673" y="4864595"/>
            <a:ext cx="7701280" cy="309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>
              <a:lnSpc>
                <a:spcPct val="100000"/>
              </a:lnSpc>
              <a:spcBef>
                <a:spcPts val="100"/>
              </a:spcBef>
            </a:pPr>
            <a:r>
              <a:rPr sz="2300" spc="175" dirty="0">
                <a:solidFill>
                  <a:srgbClr val="FFFFFF"/>
                </a:solidFill>
                <a:latin typeface="Trebuchet MS"/>
                <a:cs typeface="Trebuchet MS"/>
              </a:rPr>
              <a:t>Come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65"/>
              </a:spcBef>
            </a:pPr>
            <a:endParaRPr sz="23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Il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65" dirty="0">
                <a:solidFill>
                  <a:srgbClr val="FFFFFF"/>
                </a:solidFill>
                <a:latin typeface="Trebuchet MS"/>
                <a:cs typeface="Trebuchet MS"/>
              </a:rPr>
              <a:t>corso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è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04" dirty="0">
                <a:solidFill>
                  <a:srgbClr val="FFFFFF"/>
                </a:solidFill>
                <a:latin typeface="Trebuchet MS"/>
                <a:cs typeface="Trebuchet MS"/>
              </a:rPr>
              <a:t>stato</a:t>
            </a:r>
            <a:r>
              <a:rPr sz="2500" spc="3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45" dirty="0">
                <a:solidFill>
                  <a:srgbClr val="FFFFFF"/>
                </a:solidFill>
                <a:latin typeface="Trebuchet MS"/>
                <a:cs typeface="Trebuchet MS"/>
              </a:rPr>
              <a:t>erogato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65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FFFFFF"/>
                </a:solidFill>
                <a:latin typeface="Trebuchet MS"/>
                <a:cs typeface="Trebuchet MS"/>
              </a:rPr>
              <a:t>line,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70" dirty="0">
                <a:solidFill>
                  <a:srgbClr val="FFFFFF"/>
                </a:solidFill>
                <a:latin typeface="Trebuchet MS"/>
                <a:cs typeface="Trebuchet MS"/>
              </a:rPr>
              <a:t>una</a:t>
            </a:r>
            <a:r>
              <a:rPr sz="2500" spc="3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Trebuchet MS"/>
                <a:cs typeface="Trebuchet MS"/>
              </a:rPr>
              <a:t>parte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20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2500" spc="175" dirty="0">
                <a:solidFill>
                  <a:srgbClr val="FFFFFF"/>
                </a:solidFill>
                <a:latin typeface="Trebuchet MS"/>
                <a:cs typeface="Trebuchet MS"/>
              </a:rPr>
              <a:t>diretta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70" dirty="0">
                <a:solidFill>
                  <a:srgbClr val="FFFFFF"/>
                </a:solidFill>
                <a:latin typeface="Trebuchet MS"/>
                <a:cs typeface="Trebuchet MS"/>
              </a:rPr>
              <a:t>una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Trebuchet MS"/>
                <a:cs typeface="Trebuchet MS"/>
              </a:rPr>
              <a:t>parte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15" dirty="0">
                <a:solidFill>
                  <a:srgbClr val="FFFFFF"/>
                </a:solidFill>
                <a:latin typeface="Trebuchet MS"/>
                <a:cs typeface="Trebuchet MS"/>
              </a:rPr>
              <a:t>registrata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75" dirty="0">
                <a:solidFill>
                  <a:srgbClr val="FFFFFF"/>
                </a:solidFill>
                <a:latin typeface="Trebuchet MS"/>
                <a:cs typeface="Trebuchet MS"/>
              </a:rPr>
              <a:t>fruibile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spc="245" dirty="0">
                <a:solidFill>
                  <a:srgbClr val="FFFFFF"/>
                </a:solidFill>
                <a:latin typeface="Trebuchet MS"/>
                <a:cs typeface="Trebuchet MS"/>
              </a:rPr>
              <a:t>individualmente</a:t>
            </a:r>
            <a:r>
              <a:rPr sz="2500" spc="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90" dirty="0">
                <a:solidFill>
                  <a:srgbClr val="FFFFFF"/>
                </a:solidFill>
                <a:latin typeface="Trebuchet MS"/>
                <a:cs typeface="Trebuchet MS"/>
              </a:rPr>
              <a:t>secondo</a:t>
            </a:r>
            <a:r>
              <a:rPr sz="2500" spc="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500" spc="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50" dirty="0">
                <a:solidFill>
                  <a:srgbClr val="FFFFFF"/>
                </a:solidFill>
                <a:latin typeface="Trebuchet MS"/>
                <a:cs typeface="Trebuchet MS"/>
              </a:rPr>
              <a:t>propri</a:t>
            </a:r>
            <a:r>
              <a:rPr sz="2500" spc="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60" dirty="0">
                <a:solidFill>
                  <a:srgbClr val="FFFFFF"/>
                </a:solidFill>
                <a:latin typeface="Trebuchet MS"/>
                <a:cs typeface="Trebuchet MS"/>
              </a:rPr>
              <a:t>tempi.</a:t>
            </a:r>
            <a:endParaRPr sz="2500">
              <a:latin typeface="Trebuchet MS"/>
              <a:cs typeface="Trebuchet MS"/>
            </a:endParaRPr>
          </a:p>
          <a:p>
            <a:pPr marL="12700" marR="300990">
              <a:lnSpc>
                <a:spcPct val="114999"/>
              </a:lnSpc>
            </a:pP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Il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65" dirty="0">
                <a:solidFill>
                  <a:srgbClr val="FFFFFF"/>
                </a:solidFill>
                <a:latin typeface="Trebuchet MS"/>
                <a:cs typeface="Trebuchet MS"/>
              </a:rPr>
              <a:t>corso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20" dirty="0">
                <a:solidFill>
                  <a:srgbClr val="FFFFFF"/>
                </a:solidFill>
                <a:latin typeface="Trebuchet MS"/>
                <a:cs typeface="Trebuchet MS"/>
              </a:rPr>
              <a:t>ha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29" dirty="0">
                <a:solidFill>
                  <a:srgbClr val="FFFFFF"/>
                </a:solidFill>
                <a:latin typeface="Trebuchet MS"/>
                <a:cs typeface="Trebuchet MS"/>
              </a:rPr>
              <a:t>avuto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70" dirty="0">
                <a:solidFill>
                  <a:srgbClr val="FFFFFF"/>
                </a:solidFill>
                <a:latin typeface="Trebuchet MS"/>
                <a:cs typeface="Trebuchet MS"/>
              </a:rPr>
              <a:t>una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35" dirty="0">
                <a:solidFill>
                  <a:srgbClr val="FFFFFF"/>
                </a:solidFill>
                <a:latin typeface="Trebuchet MS"/>
                <a:cs typeface="Trebuchet MS"/>
              </a:rPr>
              <a:t>durata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3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05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15" dirty="0">
                <a:solidFill>
                  <a:srgbClr val="FFFFFF"/>
                </a:solidFill>
                <a:latin typeface="Trebuchet MS"/>
                <a:cs typeface="Trebuchet MS"/>
              </a:rPr>
              <a:t>ore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5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5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25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Trebuchet MS"/>
                <a:cs typeface="Trebuchet MS"/>
              </a:rPr>
              <a:t>è </a:t>
            </a:r>
            <a:r>
              <a:rPr sz="2500" spc="225" dirty="0">
                <a:solidFill>
                  <a:srgbClr val="FFFFFF"/>
                </a:solidFill>
                <a:latin typeface="Trebuchet MS"/>
                <a:cs typeface="Trebuchet MS"/>
              </a:rPr>
              <a:t>svolto</a:t>
            </a:r>
            <a:r>
              <a:rPr sz="250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70" dirty="0">
                <a:solidFill>
                  <a:srgbClr val="FFFFFF"/>
                </a:solidFill>
                <a:latin typeface="Trebuchet MS"/>
                <a:cs typeface="Trebuchet MS"/>
              </a:rPr>
              <a:t>nel</a:t>
            </a:r>
            <a:r>
              <a:rPr sz="250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80" dirty="0">
                <a:solidFill>
                  <a:srgbClr val="FFFFFF"/>
                </a:solidFill>
                <a:latin typeface="Trebuchet MS"/>
                <a:cs typeface="Trebuchet MS"/>
              </a:rPr>
              <a:t>mese</a:t>
            </a:r>
            <a:r>
              <a:rPr sz="25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3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50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35" dirty="0">
                <a:solidFill>
                  <a:srgbClr val="FFFFFF"/>
                </a:solidFill>
                <a:latin typeface="Trebuchet MS"/>
                <a:cs typeface="Trebuchet MS"/>
              </a:rPr>
              <a:t>febbraio</a:t>
            </a:r>
            <a:r>
              <a:rPr sz="250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245" dirty="0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33901" y="520033"/>
            <a:ext cx="2619899" cy="1009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450" spc="85" dirty="0"/>
              <a:t>I</a:t>
            </a:r>
            <a:r>
              <a:rPr sz="6450" spc="-110" dirty="0"/>
              <a:t> </a:t>
            </a:r>
            <a:r>
              <a:rPr sz="6450" spc="145" dirty="0"/>
              <a:t>temi</a:t>
            </a:r>
            <a:endParaRPr sz="645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9118" y="2127333"/>
            <a:ext cx="114300" cy="1143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9118" y="3556082"/>
            <a:ext cx="114300" cy="114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9118" y="4984832"/>
            <a:ext cx="114300" cy="1143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9118" y="5937332"/>
            <a:ext cx="114300" cy="1143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9118" y="7366082"/>
            <a:ext cx="114300" cy="1143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2255">
              <a:lnSpc>
                <a:spcPct val="122500"/>
              </a:lnSpc>
              <a:spcBef>
                <a:spcPts val="100"/>
              </a:spcBef>
            </a:pPr>
            <a:r>
              <a:rPr spc="235" dirty="0"/>
              <a:t>perché</a:t>
            </a:r>
            <a:r>
              <a:rPr spc="350" dirty="0"/>
              <a:t> </a:t>
            </a:r>
            <a:r>
              <a:rPr spc="265" dirty="0"/>
              <a:t>andare</a:t>
            </a:r>
            <a:r>
              <a:rPr spc="350" dirty="0"/>
              <a:t> </a:t>
            </a:r>
            <a:r>
              <a:rPr spc="145" dirty="0"/>
              <a:t>in</a:t>
            </a:r>
            <a:r>
              <a:rPr spc="355" dirty="0"/>
              <a:t> </a:t>
            </a:r>
            <a:r>
              <a:rPr spc="275" dirty="0"/>
              <a:t>un</a:t>
            </a:r>
            <a:r>
              <a:rPr spc="350" dirty="0"/>
              <a:t> </a:t>
            </a:r>
            <a:r>
              <a:rPr spc="260" dirty="0"/>
              <a:t>museo,</a:t>
            </a:r>
            <a:r>
              <a:rPr spc="350" dirty="0"/>
              <a:t> </a:t>
            </a:r>
            <a:r>
              <a:rPr spc="260" dirty="0"/>
              <a:t>come</a:t>
            </a:r>
            <a:r>
              <a:rPr spc="350" dirty="0"/>
              <a:t> </a:t>
            </a:r>
            <a:r>
              <a:rPr spc="240" dirty="0"/>
              <a:t>sviluppare </a:t>
            </a:r>
            <a:r>
              <a:rPr spc="285" dirty="0"/>
              <a:t>benessere</a:t>
            </a:r>
            <a:r>
              <a:rPr spc="330" dirty="0"/>
              <a:t> </a:t>
            </a:r>
            <a:r>
              <a:rPr spc="185" dirty="0"/>
              <a:t>bio-</a:t>
            </a:r>
            <a:r>
              <a:rPr spc="-545" dirty="0"/>
              <a:t> </a:t>
            </a:r>
            <a:r>
              <a:rPr spc="235" dirty="0"/>
              <a:t>psico</a:t>
            </a:r>
            <a:r>
              <a:rPr spc="340" dirty="0"/>
              <a:t> </a:t>
            </a:r>
            <a:r>
              <a:rPr spc="170" dirty="0"/>
              <a:t>sociale,</a:t>
            </a:r>
            <a:r>
              <a:rPr spc="340" dirty="0"/>
              <a:t> </a:t>
            </a:r>
            <a:r>
              <a:rPr spc="204" dirty="0"/>
              <a:t>quali</a:t>
            </a:r>
            <a:r>
              <a:rPr spc="340" dirty="0"/>
              <a:t> </a:t>
            </a:r>
            <a:r>
              <a:rPr dirty="0"/>
              <a:t>i</a:t>
            </a:r>
            <a:r>
              <a:rPr spc="340" dirty="0"/>
              <a:t> </a:t>
            </a:r>
            <a:r>
              <a:rPr spc="225" dirty="0"/>
              <a:t>punti</a:t>
            </a:r>
            <a:r>
              <a:rPr spc="340" dirty="0"/>
              <a:t> </a:t>
            </a:r>
            <a:r>
              <a:rPr spc="105" dirty="0"/>
              <a:t>di</a:t>
            </a: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pc="210" dirty="0"/>
              <a:t>forza</a:t>
            </a:r>
            <a:r>
              <a:rPr spc="340" dirty="0"/>
              <a:t> </a:t>
            </a:r>
            <a:r>
              <a:rPr dirty="0"/>
              <a:t>e</a:t>
            </a:r>
            <a:r>
              <a:rPr spc="350" dirty="0"/>
              <a:t> </a:t>
            </a:r>
            <a:r>
              <a:rPr spc="204" dirty="0"/>
              <a:t>quali</a:t>
            </a:r>
            <a:r>
              <a:rPr spc="350" dirty="0"/>
              <a:t> </a:t>
            </a:r>
            <a:r>
              <a:rPr spc="185" dirty="0"/>
              <a:t>quelli</a:t>
            </a:r>
            <a:r>
              <a:rPr spc="350" dirty="0"/>
              <a:t> </a:t>
            </a:r>
            <a:r>
              <a:rPr spc="130" dirty="0"/>
              <a:t>di</a:t>
            </a:r>
            <a:r>
              <a:rPr spc="350" dirty="0"/>
              <a:t> </a:t>
            </a:r>
            <a:r>
              <a:rPr spc="195" dirty="0"/>
              <a:t>debolezza;</a:t>
            </a: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pc="235" dirty="0"/>
              <a:t>con</a:t>
            </a:r>
            <a:r>
              <a:rPr spc="340" dirty="0"/>
              <a:t> </a:t>
            </a:r>
            <a:r>
              <a:rPr spc="150" dirty="0"/>
              <a:t>chi</a:t>
            </a:r>
            <a:r>
              <a:rPr spc="345" dirty="0"/>
              <a:t> </a:t>
            </a:r>
            <a:r>
              <a:rPr spc="265" dirty="0"/>
              <a:t>andare</a:t>
            </a:r>
            <a:r>
              <a:rPr spc="350" dirty="0"/>
              <a:t> </a:t>
            </a:r>
            <a:r>
              <a:rPr spc="85" dirty="0"/>
              <a:t>al</a:t>
            </a:r>
            <a:r>
              <a:rPr spc="345" dirty="0"/>
              <a:t> </a:t>
            </a:r>
            <a:r>
              <a:rPr spc="260" dirty="0"/>
              <a:t>museo,</a:t>
            </a:r>
            <a:r>
              <a:rPr spc="350" dirty="0"/>
              <a:t> </a:t>
            </a:r>
            <a:r>
              <a:rPr spc="260" dirty="0"/>
              <a:t>come</a:t>
            </a:r>
            <a:r>
              <a:rPr spc="345" dirty="0"/>
              <a:t> </a:t>
            </a:r>
            <a:r>
              <a:rPr spc="260" dirty="0"/>
              <a:t>preparare</a:t>
            </a:r>
            <a:r>
              <a:rPr spc="350" dirty="0"/>
              <a:t> </a:t>
            </a:r>
            <a:r>
              <a:rPr spc="60" dirty="0"/>
              <a:t>la</a:t>
            </a:r>
          </a:p>
          <a:p>
            <a:pPr marL="12700" marR="66040">
              <a:lnSpc>
                <a:spcPct val="122500"/>
              </a:lnSpc>
              <a:spcBef>
                <a:spcPts val="5"/>
              </a:spcBef>
            </a:pPr>
            <a:r>
              <a:rPr spc="135" dirty="0"/>
              <a:t>visita,</a:t>
            </a:r>
            <a:r>
              <a:rPr spc="350" dirty="0"/>
              <a:t> </a:t>
            </a:r>
            <a:r>
              <a:rPr spc="260" dirty="0"/>
              <a:t>come</a:t>
            </a:r>
            <a:r>
              <a:rPr spc="355" dirty="0"/>
              <a:t> </a:t>
            </a:r>
            <a:r>
              <a:rPr spc="215" dirty="0"/>
              <a:t>stare</a:t>
            </a:r>
            <a:r>
              <a:rPr spc="350" dirty="0"/>
              <a:t> </a:t>
            </a:r>
            <a:r>
              <a:rPr dirty="0"/>
              <a:t>e</a:t>
            </a:r>
            <a:r>
              <a:rPr spc="355" dirty="0"/>
              <a:t> </a:t>
            </a:r>
            <a:r>
              <a:rPr spc="190" dirty="0"/>
              <a:t>vivere</a:t>
            </a:r>
            <a:r>
              <a:rPr spc="350" dirty="0"/>
              <a:t> </a:t>
            </a:r>
            <a:r>
              <a:rPr spc="114" dirty="0"/>
              <a:t>gli</a:t>
            </a:r>
            <a:r>
              <a:rPr spc="355" dirty="0"/>
              <a:t> </a:t>
            </a:r>
            <a:r>
              <a:rPr spc="225" dirty="0"/>
              <a:t>spazi</a:t>
            </a:r>
            <a:r>
              <a:rPr spc="350" dirty="0"/>
              <a:t> </a:t>
            </a:r>
            <a:r>
              <a:rPr dirty="0"/>
              <a:t>e</a:t>
            </a:r>
            <a:r>
              <a:rPr spc="355" dirty="0"/>
              <a:t> </a:t>
            </a:r>
            <a:r>
              <a:rPr spc="65" dirty="0"/>
              <a:t>le</a:t>
            </a:r>
            <a:r>
              <a:rPr spc="350" dirty="0"/>
              <a:t> </a:t>
            </a:r>
            <a:r>
              <a:rPr spc="185" dirty="0"/>
              <a:t>opere, </a:t>
            </a:r>
            <a:r>
              <a:rPr spc="250" dirty="0"/>
              <a:t>cosa</a:t>
            </a:r>
            <a:r>
              <a:rPr spc="340" dirty="0"/>
              <a:t> </a:t>
            </a:r>
            <a:r>
              <a:rPr spc="175" dirty="0"/>
              <a:t>fare</a:t>
            </a:r>
            <a:r>
              <a:rPr spc="350" dirty="0"/>
              <a:t> </a:t>
            </a:r>
            <a:r>
              <a:rPr spc="145" dirty="0"/>
              <a:t>in</a:t>
            </a:r>
            <a:r>
              <a:rPr spc="345" dirty="0"/>
              <a:t> </a:t>
            </a:r>
            <a:r>
              <a:rPr spc="250" dirty="0"/>
              <a:t>caso</a:t>
            </a:r>
            <a:r>
              <a:rPr spc="350" dirty="0"/>
              <a:t> </a:t>
            </a:r>
            <a:r>
              <a:rPr spc="130" dirty="0"/>
              <a:t>di</a:t>
            </a:r>
            <a:r>
              <a:rPr spc="350" dirty="0"/>
              <a:t> </a:t>
            </a:r>
            <a:r>
              <a:rPr spc="235" dirty="0"/>
              <a:t>necessità</a:t>
            </a:r>
            <a:r>
              <a:rPr spc="350" dirty="0"/>
              <a:t> </a:t>
            </a:r>
            <a:r>
              <a:rPr spc="175" dirty="0"/>
              <a:t>specifiche;</a:t>
            </a:r>
          </a:p>
          <a:p>
            <a:pPr marL="12700" marR="183515">
              <a:lnSpc>
                <a:spcPct val="122500"/>
              </a:lnSpc>
            </a:pPr>
            <a:r>
              <a:rPr spc="204" dirty="0"/>
              <a:t>quali</a:t>
            </a:r>
            <a:r>
              <a:rPr spc="350" dirty="0"/>
              <a:t> </a:t>
            </a:r>
            <a:r>
              <a:rPr spc="330" dirty="0"/>
              <a:t>sono</a:t>
            </a:r>
            <a:r>
              <a:rPr spc="345" dirty="0"/>
              <a:t> </a:t>
            </a:r>
            <a:r>
              <a:rPr spc="65" dirty="0"/>
              <a:t>le</a:t>
            </a:r>
            <a:r>
              <a:rPr spc="350" dirty="0"/>
              <a:t> </a:t>
            </a:r>
            <a:r>
              <a:rPr spc="235" dirty="0"/>
              <a:t>diverse</a:t>
            </a:r>
            <a:r>
              <a:rPr spc="345" dirty="0"/>
              <a:t> </a:t>
            </a:r>
            <a:r>
              <a:rPr spc="210" dirty="0"/>
              <a:t>strategie</a:t>
            </a:r>
            <a:r>
              <a:rPr spc="350" dirty="0"/>
              <a:t> </a:t>
            </a:r>
            <a:r>
              <a:rPr spc="130" dirty="0"/>
              <a:t>di</a:t>
            </a:r>
            <a:r>
              <a:rPr spc="345" dirty="0"/>
              <a:t> </a:t>
            </a:r>
            <a:r>
              <a:rPr spc="190" dirty="0"/>
              <a:t>valutazione, </a:t>
            </a:r>
            <a:r>
              <a:rPr spc="195" dirty="0"/>
              <a:t>sia</a:t>
            </a:r>
            <a:r>
              <a:rPr spc="350" dirty="0"/>
              <a:t> </a:t>
            </a:r>
            <a:r>
              <a:rPr spc="250" dirty="0"/>
              <a:t>mediche</a:t>
            </a:r>
            <a:r>
              <a:rPr spc="355" dirty="0"/>
              <a:t> </a:t>
            </a:r>
            <a:r>
              <a:rPr spc="190" dirty="0"/>
              <a:t>che</a:t>
            </a:r>
            <a:r>
              <a:rPr spc="350" dirty="0"/>
              <a:t> </a:t>
            </a:r>
            <a:r>
              <a:rPr spc="155" dirty="0"/>
              <a:t>sociali;</a:t>
            </a:r>
          </a:p>
          <a:p>
            <a:pPr marL="12700" marR="5080">
              <a:lnSpc>
                <a:spcPct val="122500"/>
              </a:lnSpc>
            </a:pPr>
            <a:r>
              <a:rPr spc="229" dirty="0"/>
              <a:t>quale</a:t>
            </a:r>
            <a:r>
              <a:rPr spc="330" dirty="0"/>
              <a:t> </a:t>
            </a:r>
            <a:r>
              <a:rPr spc="210" dirty="0"/>
              <a:t>deve</a:t>
            </a:r>
            <a:r>
              <a:rPr spc="345" dirty="0"/>
              <a:t> </a:t>
            </a:r>
            <a:r>
              <a:rPr spc="260" dirty="0"/>
              <a:t>essere</a:t>
            </a:r>
            <a:r>
              <a:rPr spc="340" dirty="0"/>
              <a:t> </a:t>
            </a:r>
            <a:r>
              <a:rPr dirty="0"/>
              <a:t>il</a:t>
            </a:r>
            <a:r>
              <a:rPr spc="340" dirty="0"/>
              <a:t> </a:t>
            </a:r>
            <a:r>
              <a:rPr spc="270" dirty="0"/>
              <a:t>rapporto</a:t>
            </a:r>
            <a:r>
              <a:rPr spc="345" dirty="0"/>
              <a:t> </a:t>
            </a:r>
            <a:r>
              <a:rPr spc="235" dirty="0"/>
              <a:t>con</a:t>
            </a:r>
            <a:r>
              <a:rPr spc="340" dirty="0"/>
              <a:t> </a:t>
            </a:r>
            <a:r>
              <a:rPr dirty="0"/>
              <a:t>i</a:t>
            </a:r>
            <a:r>
              <a:rPr spc="345" dirty="0"/>
              <a:t> </a:t>
            </a:r>
            <a:r>
              <a:rPr spc="215" dirty="0"/>
              <a:t>caregiver</a:t>
            </a:r>
            <a:r>
              <a:rPr spc="340" dirty="0"/>
              <a:t> </a:t>
            </a:r>
            <a:r>
              <a:rPr spc="-50" dirty="0"/>
              <a:t>e </a:t>
            </a:r>
            <a:r>
              <a:rPr spc="260" dirty="0"/>
              <a:t>come</a:t>
            </a:r>
            <a:r>
              <a:rPr spc="345" dirty="0"/>
              <a:t> </a:t>
            </a:r>
            <a:r>
              <a:rPr spc="240" dirty="0"/>
              <a:t>cambia</a:t>
            </a:r>
            <a:r>
              <a:rPr spc="355" dirty="0"/>
              <a:t> </a:t>
            </a:r>
            <a:r>
              <a:rPr spc="-204" dirty="0"/>
              <a:t>l’</a:t>
            </a:r>
            <a:r>
              <a:rPr spc="-540" dirty="0"/>
              <a:t> </a:t>
            </a:r>
            <a:r>
              <a:rPr spc="250" dirty="0"/>
              <a:t>esperienza</a:t>
            </a:r>
            <a:r>
              <a:rPr spc="355" dirty="0"/>
              <a:t> </a:t>
            </a:r>
            <a:r>
              <a:rPr spc="130" dirty="0"/>
              <a:t>di</a:t>
            </a:r>
            <a:r>
              <a:rPr spc="355" dirty="0"/>
              <a:t> </a:t>
            </a:r>
            <a:r>
              <a:rPr spc="175" dirty="0"/>
              <a:t>visita</a:t>
            </a:r>
            <a:r>
              <a:rPr spc="360" dirty="0"/>
              <a:t> </a:t>
            </a:r>
            <a:r>
              <a:rPr spc="145" dirty="0"/>
              <a:t>in</a:t>
            </a:r>
            <a:r>
              <a:rPr spc="355" dirty="0"/>
              <a:t> </a:t>
            </a:r>
            <a:r>
              <a:rPr spc="210" dirty="0"/>
              <a:t>loro</a:t>
            </a: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pc="265" dirty="0"/>
              <a:t>presenza</a:t>
            </a:r>
            <a:r>
              <a:rPr spc="360" dirty="0"/>
              <a:t> </a:t>
            </a:r>
            <a:r>
              <a:rPr spc="160" dirty="0"/>
              <a:t>o</a:t>
            </a:r>
            <a:r>
              <a:rPr spc="360" dirty="0"/>
              <a:t> </a:t>
            </a:r>
            <a:r>
              <a:rPr spc="229" dirty="0"/>
              <a:t>assenza;</a:t>
            </a:r>
          </a:p>
          <a:p>
            <a:pPr marL="12700" marR="236854">
              <a:lnSpc>
                <a:spcPct val="122500"/>
              </a:lnSpc>
            </a:pPr>
            <a:r>
              <a:rPr spc="260" dirty="0"/>
              <a:t>come</a:t>
            </a:r>
            <a:r>
              <a:rPr spc="365" dirty="0"/>
              <a:t> </a:t>
            </a:r>
            <a:r>
              <a:rPr spc="235" dirty="0"/>
              <a:t>collaborare</a:t>
            </a:r>
            <a:r>
              <a:rPr spc="370" dirty="0"/>
              <a:t> </a:t>
            </a:r>
            <a:r>
              <a:rPr dirty="0"/>
              <a:t>e</a:t>
            </a:r>
            <a:r>
              <a:rPr spc="365" dirty="0"/>
              <a:t> </a:t>
            </a:r>
            <a:r>
              <a:rPr spc="240" dirty="0"/>
              <a:t>migliorare</a:t>
            </a:r>
            <a:r>
              <a:rPr spc="370" dirty="0"/>
              <a:t> </a:t>
            </a:r>
            <a:r>
              <a:rPr spc="-204" dirty="0"/>
              <a:t>l’</a:t>
            </a:r>
            <a:r>
              <a:rPr spc="-545" dirty="0"/>
              <a:t> </a:t>
            </a:r>
            <a:r>
              <a:rPr spc="250" dirty="0"/>
              <a:t>esperienza</a:t>
            </a:r>
            <a:r>
              <a:rPr spc="370" dirty="0"/>
              <a:t> </a:t>
            </a:r>
            <a:r>
              <a:rPr spc="105" dirty="0"/>
              <a:t>di </a:t>
            </a:r>
            <a:r>
              <a:rPr spc="135" dirty="0"/>
              <a:t>visita.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557473"/>
            <a:ext cx="18287999" cy="172952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700" y="1751310"/>
            <a:ext cx="6238859" cy="46767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557472"/>
              <a:ext cx="18287999" cy="17295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389215" y="3047547"/>
              <a:ext cx="2372360" cy="1369695"/>
            </a:xfrm>
            <a:custGeom>
              <a:avLst/>
              <a:gdLst/>
              <a:ahLst/>
              <a:cxnLst/>
              <a:rect l="l" t="t" r="r" b="b"/>
              <a:pathLst>
                <a:path w="2372359" h="1369695">
                  <a:moveTo>
                    <a:pt x="2372068" y="136951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403841" y="2804804"/>
            <a:ext cx="7229475" cy="5273675"/>
            <a:chOff x="9403841" y="2804804"/>
            <a:chExt cx="7229475" cy="5273675"/>
          </a:xfrm>
        </p:grpSpPr>
        <p:sp>
          <p:nvSpPr>
            <p:cNvPr id="6" name="object 6"/>
            <p:cNvSpPr/>
            <p:nvPr/>
          </p:nvSpPr>
          <p:spPr>
            <a:xfrm>
              <a:off x="11325773" y="3047570"/>
              <a:ext cx="2044700" cy="1180465"/>
            </a:xfrm>
            <a:custGeom>
              <a:avLst/>
              <a:gdLst/>
              <a:ahLst/>
              <a:cxnLst/>
              <a:rect l="l" t="t" r="r" b="b"/>
              <a:pathLst>
                <a:path w="2044700" h="1180464">
                  <a:moveTo>
                    <a:pt x="0" y="1180409"/>
                  </a:moveTo>
                  <a:lnTo>
                    <a:pt x="2044529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239262" y="2890527"/>
              <a:ext cx="281305" cy="281305"/>
            </a:xfrm>
            <a:custGeom>
              <a:avLst/>
              <a:gdLst/>
              <a:ahLst/>
              <a:cxnLst/>
              <a:rect l="l" t="t" r="r" b="b"/>
              <a:pathLst>
                <a:path w="281305" h="281305">
                  <a:moveTo>
                    <a:pt x="140542" y="281129"/>
                  </a:moveTo>
                  <a:lnTo>
                    <a:pt x="96115" y="273965"/>
                  </a:lnTo>
                  <a:lnTo>
                    <a:pt x="57534" y="254014"/>
                  </a:lnTo>
                  <a:lnTo>
                    <a:pt x="27112" y="223590"/>
                  </a:lnTo>
                  <a:lnTo>
                    <a:pt x="7163" y="185003"/>
                  </a:lnTo>
                  <a:lnTo>
                    <a:pt x="0" y="140569"/>
                  </a:lnTo>
                  <a:lnTo>
                    <a:pt x="7163" y="96137"/>
                  </a:lnTo>
                  <a:lnTo>
                    <a:pt x="27112" y="57550"/>
                  </a:lnTo>
                  <a:lnTo>
                    <a:pt x="57534" y="27121"/>
                  </a:lnTo>
                  <a:lnTo>
                    <a:pt x="96115" y="7166"/>
                  </a:lnTo>
                  <a:lnTo>
                    <a:pt x="140542" y="0"/>
                  </a:lnTo>
                  <a:lnTo>
                    <a:pt x="184985" y="7166"/>
                  </a:lnTo>
                  <a:lnTo>
                    <a:pt x="223575" y="27121"/>
                  </a:lnTo>
                  <a:lnTo>
                    <a:pt x="254001" y="57550"/>
                  </a:lnTo>
                  <a:lnTo>
                    <a:pt x="273952" y="96137"/>
                  </a:lnTo>
                  <a:lnTo>
                    <a:pt x="281116" y="140565"/>
                  </a:lnTo>
                  <a:lnTo>
                    <a:pt x="273952" y="185003"/>
                  </a:lnTo>
                  <a:lnTo>
                    <a:pt x="254001" y="223590"/>
                  </a:lnTo>
                  <a:lnTo>
                    <a:pt x="223575" y="254014"/>
                  </a:lnTo>
                  <a:lnTo>
                    <a:pt x="184985" y="273965"/>
                  </a:lnTo>
                  <a:lnTo>
                    <a:pt x="140542" y="281129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239262" y="2890529"/>
              <a:ext cx="140970" cy="274320"/>
            </a:xfrm>
            <a:custGeom>
              <a:avLst/>
              <a:gdLst/>
              <a:ahLst/>
              <a:cxnLst/>
              <a:rect l="l" t="t" r="r" b="b"/>
              <a:pathLst>
                <a:path w="140969" h="274319">
                  <a:moveTo>
                    <a:pt x="140555" y="0"/>
                  </a:moveTo>
                  <a:lnTo>
                    <a:pt x="96137" y="7164"/>
                  </a:lnTo>
                  <a:lnTo>
                    <a:pt x="57550" y="27119"/>
                  </a:lnTo>
                  <a:lnTo>
                    <a:pt x="27121" y="57548"/>
                  </a:lnTo>
                  <a:lnTo>
                    <a:pt x="7166" y="96135"/>
                  </a:lnTo>
                  <a:lnTo>
                    <a:pt x="0" y="140566"/>
                  </a:lnTo>
                  <a:lnTo>
                    <a:pt x="7166" y="184996"/>
                  </a:lnTo>
                  <a:lnTo>
                    <a:pt x="27121" y="223583"/>
                  </a:lnTo>
                  <a:lnTo>
                    <a:pt x="57550" y="254012"/>
                  </a:lnTo>
                  <a:lnTo>
                    <a:pt x="96134" y="273966"/>
                  </a:lnTo>
                </a:path>
              </a:pathLst>
            </a:custGeom>
            <a:ln w="17145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4821" y="4184111"/>
              <a:ext cx="7000615" cy="38836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403829" y="3963136"/>
              <a:ext cx="7229475" cy="4114800"/>
            </a:xfrm>
            <a:custGeom>
              <a:avLst/>
              <a:gdLst/>
              <a:ahLst/>
              <a:cxnLst/>
              <a:rect l="l" t="t" r="r" b="b"/>
              <a:pathLst>
                <a:path w="7229475" h="4114800">
                  <a:moveTo>
                    <a:pt x="7229462" y="0"/>
                  </a:moveTo>
                  <a:lnTo>
                    <a:pt x="209550" y="0"/>
                  </a:lnTo>
                  <a:lnTo>
                    <a:pt x="209550" y="209550"/>
                  </a:lnTo>
                  <a:lnTo>
                    <a:pt x="0" y="209550"/>
                  </a:lnTo>
                  <a:lnTo>
                    <a:pt x="0" y="4114800"/>
                  </a:lnTo>
                  <a:lnTo>
                    <a:pt x="419100" y="4114800"/>
                  </a:lnTo>
                  <a:lnTo>
                    <a:pt x="419100" y="419100"/>
                  </a:lnTo>
                  <a:lnTo>
                    <a:pt x="7229462" y="419100"/>
                  </a:lnTo>
                  <a:lnTo>
                    <a:pt x="7229462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441585" y="2804802"/>
            <a:ext cx="7229475" cy="5273675"/>
            <a:chOff x="1441585" y="2804802"/>
            <a:chExt cx="7229475" cy="5273675"/>
          </a:xfrm>
        </p:grpSpPr>
        <p:sp>
          <p:nvSpPr>
            <p:cNvPr id="12" name="object 12"/>
            <p:cNvSpPr/>
            <p:nvPr/>
          </p:nvSpPr>
          <p:spPr>
            <a:xfrm>
              <a:off x="5426955" y="3047547"/>
              <a:ext cx="2372360" cy="1369695"/>
            </a:xfrm>
            <a:custGeom>
              <a:avLst/>
              <a:gdLst/>
              <a:ahLst/>
              <a:cxnLst/>
              <a:rect l="l" t="t" r="r" b="b"/>
              <a:pathLst>
                <a:path w="2372359" h="1369695">
                  <a:moveTo>
                    <a:pt x="2372068" y="136951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63513" y="3047570"/>
              <a:ext cx="2044700" cy="1180465"/>
            </a:xfrm>
            <a:custGeom>
              <a:avLst/>
              <a:gdLst/>
              <a:ahLst/>
              <a:cxnLst/>
              <a:rect l="l" t="t" r="r" b="b"/>
              <a:pathLst>
                <a:path w="2044700" h="1180464">
                  <a:moveTo>
                    <a:pt x="0" y="1180409"/>
                  </a:moveTo>
                  <a:lnTo>
                    <a:pt x="2044529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77002" y="2890528"/>
              <a:ext cx="281305" cy="281305"/>
            </a:xfrm>
            <a:custGeom>
              <a:avLst/>
              <a:gdLst/>
              <a:ahLst/>
              <a:cxnLst/>
              <a:rect l="l" t="t" r="r" b="b"/>
              <a:pathLst>
                <a:path w="281304" h="281305">
                  <a:moveTo>
                    <a:pt x="140573" y="281129"/>
                  </a:moveTo>
                  <a:lnTo>
                    <a:pt x="96131" y="273965"/>
                  </a:lnTo>
                  <a:lnTo>
                    <a:pt x="57541" y="254014"/>
                  </a:lnTo>
                  <a:lnTo>
                    <a:pt x="27114" y="223590"/>
                  </a:lnTo>
                  <a:lnTo>
                    <a:pt x="7163" y="185003"/>
                  </a:lnTo>
                  <a:lnTo>
                    <a:pt x="0" y="140568"/>
                  </a:lnTo>
                  <a:lnTo>
                    <a:pt x="7163" y="96137"/>
                  </a:lnTo>
                  <a:lnTo>
                    <a:pt x="27114" y="57550"/>
                  </a:lnTo>
                  <a:lnTo>
                    <a:pt x="57541" y="27121"/>
                  </a:lnTo>
                  <a:lnTo>
                    <a:pt x="96131" y="7166"/>
                  </a:lnTo>
                  <a:lnTo>
                    <a:pt x="140573" y="0"/>
                  </a:lnTo>
                  <a:lnTo>
                    <a:pt x="185001" y="7166"/>
                  </a:lnTo>
                  <a:lnTo>
                    <a:pt x="223582" y="27121"/>
                  </a:lnTo>
                  <a:lnTo>
                    <a:pt x="254003" y="57550"/>
                  </a:lnTo>
                  <a:lnTo>
                    <a:pt x="273953" y="96137"/>
                  </a:lnTo>
                  <a:lnTo>
                    <a:pt x="281116" y="140566"/>
                  </a:lnTo>
                  <a:lnTo>
                    <a:pt x="273953" y="185003"/>
                  </a:lnTo>
                  <a:lnTo>
                    <a:pt x="254003" y="223590"/>
                  </a:lnTo>
                  <a:lnTo>
                    <a:pt x="223582" y="254014"/>
                  </a:lnTo>
                  <a:lnTo>
                    <a:pt x="185001" y="273965"/>
                  </a:lnTo>
                  <a:lnTo>
                    <a:pt x="140573" y="281129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77002" y="2890527"/>
              <a:ext cx="201295" cy="269875"/>
            </a:xfrm>
            <a:custGeom>
              <a:avLst/>
              <a:gdLst/>
              <a:ahLst/>
              <a:cxnLst/>
              <a:rect l="l" t="t" r="r" b="b"/>
              <a:pathLst>
                <a:path w="201295" h="269875">
                  <a:moveTo>
                    <a:pt x="120696" y="3204"/>
                  </a:moveTo>
                  <a:lnTo>
                    <a:pt x="57550" y="27121"/>
                  </a:lnTo>
                  <a:lnTo>
                    <a:pt x="27121" y="57549"/>
                  </a:lnTo>
                  <a:lnTo>
                    <a:pt x="7166" y="96137"/>
                  </a:lnTo>
                  <a:lnTo>
                    <a:pt x="0" y="140567"/>
                  </a:lnTo>
                  <a:lnTo>
                    <a:pt x="7166" y="184997"/>
                  </a:lnTo>
                  <a:lnTo>
                    <a:pt x="27121" y="223585"/>
                  </a:lnTo>
                  <a:lnTo>
                    <a:pt x="57550" y="254014"/>
                  </a:lnTo>
                  <a:lnTo>
                    <a:pt x="88213" y="269871"/>
                  </a:lnTo>
                </a:path>
                <a:path w="201295" h="269875">
                  <a:moveTo>
                    <a:pt x="201242" y="15566"/>
                  </a:moveTo>
                  <a:lnTo>
                    <a:pt x="184998" y="7165"/>
                  </a:lnTo>
                  <a:lnTo>
                    <a:pt x="140570" y="0"/>
                  </a:lnTo>
                </a:path>
              </a:pathLst>
            </a:custGeom>
            <a:ln w="17145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2565" y="4184111"/>
              <a:ext cx="7000615" cy="388367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41577" y="3963136"/>
              <a:ext cx="7229475" cy="4114800"/>
            </a:xfrm>
            <a:custGeom>
              <a:avLst/>
              <a:gdLst/>
              <a:ahLst/>
              <a:cxnLst/>
              <a:rect l="l" t="t" r="r" b="b"/>
              <a:pathLst>
                <a:path w="7229475" h="4114800">
                  <a:moveTo>
                    <a:pt x="7229462" y="0"/>
                  </a:moveTo>
                  <a:lnTo>
                    <a:pt x="209550" y="0"/>
                  </a:lnTo>
                  <a:lnTo>
                    <a:pt x="209550" y="209550"/>
                  </a:lnTo>
                  <a:lnTo>
                    <a:pt x="0" y="209550"/>
                  </a:lnTo>
                  <a:lnTo>
                    <a:pt x="0" y="4114800"/>
                  </a:lnTo>
                  <a:lnTo>
                    <a:pt x="419100" y="4114800"/>
                  </a:lnTo>
                  <a:lnTo>
                    <a:pt x="419100" y="419100"/>
                  </a:lnTo>
                  <a:lnTo>
                    <a:pt x="7229462" y="419100"/>
                  </a:lnTo>
                  <a:lnTo>
                    <a:pt x="7229462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761925" y="4697192"/>
            <a:ext cx="6726405" cy="3065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72135">
              <a:lnSpc>
                <a:spcPct val="100000"/>
              </a:lnSpc>
              <a:spcBef>
                <a:spcPts val="90"/>
              </a:spcBef>
            </a:pPr>
            <a:r>
              <a:rPr sz="4800" b="1" spc="-315" dirty="0">
                <a:solidFill>
                  <a:srgbClr val="2D2929"/>
                </a:solidFill>
                <a:latin typeface="Liberation Sans Narrow"/>
                <a:cs typeface="Liberation Sans Narrow"/>
              </a:rPr>
              <a:t>CAFFE’</a:t>
            </a:r>
            <a:r>
              <a:rPr sz="4800" b="1" spc="-80" dirty="0">
                <a:solidFill>
                  <a:srgbClr val="2D2929"/>
                </a:solidFill>
                <a:latin typeface="Liberation Sans Narrow"/>
                <a:cs typeface="Liberation Sans Narrow"/>
              </a:rPr>
              <a:t> </a:t>
            </a:r>
            <a:r>
              <a:rPr sz="4800" b="1" spc="-265" dirty="0">
                <a:solidFill>
                  <a:srgbClr val="2D2929"/>
                </a:solidFill>
                <a:latin typeface="Liberation Sans Narrow"/>
                <a:cs typeface="Liberation Sans Narrow"/>
              </a:rPr>
              <a:t>ALZHEIMER</a:t>
            </a:r>
            <a:endParaRPr sz="4800" dirty="0">
              <a:latin typeface="Liberation Sans Narrow"/>
              <a:cs typeface="Liberation Sans Narrow"/>
            </a:endParaRPr>
          </a:p>
          <a:p>
            <a:pPr marL="245745" marR="238125" algn="ctr">
              <a:lnSpc>
                <a:spcPct val="118400"/>
              </a:lnSpc>
              <a:spcBef>
                <a:spcPts val="2230"/>
              </a:spcBef>
              <a:tabLst>
                <a:tab pos="5626100" algn="l"/>
              </a:tabLst>
            </a:pP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Il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coinvolgimento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2D2929"/>
                </a:solidFill>
                <a:latin typeface="Verdana"/>
                <a:cs typeface="Verdana"/>
              </a:rPr>
              <a:t>del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2D2929"/>
                </a:solidFill>
                <a:latin typeface="Verdana"/>
                <a:cs typeface="Verdana"/>
              </a:rPr>
              <a:t>Caffè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2D2929"/>
                </a:solidFill>
                <a:latin typeface="Verdana"/>
                <a:cs typeface="Verdana"/>
              </a:rPr>
              <a:t>Alzheimer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2D2929"/>
                </a:solidFill>
                <a:latin typeface="Verdana"/>
                <a:cs typeface="Verdana"/>
              </a:rPr>
              <a:t>di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Torino</a:t>
            </a:r>
            <a:r>
              <a:rPr sz="190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2D2929"/>
                </a:solidFill>
                <a:latin typeface="Verdana"/>
                <a:cs typeface="Verdana"/>
              </a:rPr>
              <a:t>gestito</a:t>
            </a:r>
            <a:r>
              <a:rPr sz="190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60" dirty="0">
                <a:solidFill>
                  <a:srgbClr val="2D2929"/>
                </a:solidFill>
                <a:latin typeface="Verdana"/>
                <a:cs typeface="Verdana"/>
              </a:rPr>
              <a:t>dall’</a:t>
            </a:r>
            <a:r>
              <a:rPr sz="1900" spc="-4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0" dirty="0">
                <a:solidFill>
                  <a:srgbClr val="2D2929"/>
                </a:solidFill>
                <a:latin typeface="Verdana"/>
                <a:cs typeface="Verdana"/>
              </a:rPr>
              <a:t>Associazione</a:t>
            </a:r>
            <a:r>
              <a:rPr sz="190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2D2929"/>
                </a:solidFill>
                <a:latin typeface="Verdana"/>
                <a:cs typeface="Verdana"/>
              </a:rPr>
              <a:t>ASVAD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	</a:t>
            </a:r>
            <a:r>
              <a:rPr sz="1900" spc="-95" dirty="0">
                <a:solidFill>
                  <a:srgbClr val="2D2929"/>
                </a:solidFill>
                <a:latin typeface="Verdana"/>
                <a:cs typeface="Verdana"/>
              </a:rPr>
              <a:t>e </a:t>
            </a:r>
            <a:r>
              <a:rPr sz="1900" spc="110" dirty="0">
                <a:solidFill>
                  <a:srgbClr val="2D2929"/>
                </a:solidFill>
                <a:latin typeface="Verdana"/>
                <a:cs typeface="Verdana"/>
              </a:rPr>
              <a:t>presieduto</a:t>
            </a:r>
            <a:r>
              <a:rPr sz="1900" spc="21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2D2929"/>
                </a:solidFill>
                <a:latin typeface="Verdana"/>
                <a:cs typeface="Verdana"/>
              </a:rPr>
              <a:t>dalla</a:t>
            </a:r>
            <a:r>
              <a:rPr sz="1900" spc="21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2D2929"/>
                </a:solidFill>
                <a:latin typeface="Verdana"/>
                <a:cs typeface="Verdana"/>
              </a:rPr>
              <a:t>dott.</a:t>
            </a:r>
            <a:r>
              <a:rPr sz="1900" spc="-4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ssa</a:t>
            </a:r>
            <a:r>
              <a:rPr sz="1900" spc="21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60" dirty="0">
                <a:solidFill>
                  <a:srgbClr val="2D2929"/>
                </a:solidFill>
                <a:latin typeface="Arial Black"/>
                <a:cs typeface="Arial Black"/>
              </a:rPr>
              <a:t>Anna</a:t>
            </a:r>
            <a:r>
              <a:rPr sz="1900" spc="24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1900" spc="70" dirty="0">
                <a:solidFill>
                  <a:srgbClr val="2D2929"/>
                </a:solidFill>
                <a:latin typeface="Arial Black"/>
                <a:cs typeface="Arial Black"/>
              </a:rPr>
              <a:t>Maria</a:t>
            </a:r>
            <a:endParaRPr sz="190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1900" dirty="0">
                <a:solidFill>
                  <a:srgbClr val="2D2929"/>
                </a:solidFill>
                <a:latin typeface="Arial Black"/>
                <a:cs typeface="Arial Black"/>
              </a:rPr>
              <a:t>Conte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,</a:t>
            </a:r>
            <a:r>
              <a:rPr sz="1900" spc="23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ha</a:t>
            </a:r>
            <a:r>
              <a:rPr sz="1900" spc="24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0" dirty="0">
                <a:solidFill>
                  <a:srgbClr val="2D2929"/>
                </a:solidFill>
                <a:latin typeface="Verdana"/>
                <a:cs typeface="Verdana"/>
              </a:rPr>
              <a:t>permesso</a:t>
            </a:r>
            <a:r>
              <a:rPr sz="1900" spc="24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il</a:t>
            </a:r>
            <a:r>
              <a:rPr sz="1900" spc="24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coinvolgimento</a:t>
            </a:r>
            <a:r>
              <a:rPr sz="1900" spc="24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2D2929"/>
                </a:solidFill>
                <a:latin typeface="Verdana"/>
                <a:cs typeface="Verdana"/>
              </a:rPr>
              <a:t>di</a:t>
            </a:r>
            <a:endParaRPr sz="1900" dirty="0">
              <a:latin typeface="Verdana"/>
              <a:cs typeface="Verdana"/>
            </a:endParaRPr>
          </a:p>
          <a:p>
            <a:pPr marL="12065" marR="5080" algn="ctr">
              <a:lnSpc>
                <a:spcPct val="118400"/>
              </a:lnSpc>
            </a:pP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persone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2D2929"/>
                </a:solidFill>
                <a:latin typeface="Verdana"/>
                <a:cs typeface="Verdana"/>
              </a:rPr>
              <a:t>con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2D2929"/>
                </a:solidFill>
                <a:latin typeface="Verdana"/>
                <a:cs typeface="Verdana"/>
              </a:rPr>
              <a:t>Alzheimer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2D2929"/>
                </a:solidFill>
                <a:latin typeface="Verdana"/>
                <a:cs typeface="Verdana"/>
              </a:rPr>
              <a:t>dei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10" dirty="0">
                <a:solidFill>
                  <a:srgbClr val="2D2929"/>
                </a:solidFill>
                <a:latin typeface="Verdana"/>
                <a:cs typeface="Verdana"/>
              </a:rPr>
              <a:t>loro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60" dirty="0">
                <a:solidFill>
                  <a:srgbClr val="2D2929"/>
                </a:solidFill>
                <a:latin typeface="Verdana"/>
                <a:cs typeface="Verdana"/>
              </a:rPr>
              <a:t>caregivers. </a:t>
            </a:r>
            <a:r>
              <a:rPr sz="1900" spc="114" dirty="0">
                <a:solidFill>
                  <a:srgbClr val="2D2929"/>
                </a:solidFill>
                <a:latin typeface="Verdana"/>
                <a:cs typeface="Verdana"/>
              </a:rPr>
              <a:t>Numerosi</a:t>
            </a:r>
            <a:r>
              <a:rPr sz="1900" spc="18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gli</a:t>
            </a:r>
            <a:r>
              <a:rPr sz="190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14" dirty="0">
                <a:solidFill>
                  <a:srgbClr val="2D2929"/>
                </a:solidFill>
                <a:latin typeface="Verdana"/>
                <a:cs typeface="Verdana"/>
              </a:rPr>
              <a:t>operatori</a:t>
            </a:r>
            <a:r>
              <a:rPr sz="190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r>
              <a:rPr sz="190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psicologi</a:t>
            </a:r>
            <a:r>
              <a:rPr sz="1900" spc="18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2D2929"/>
                </a:solidFill>
                <a:latin typeface="Verdana"/>
                <a:cs typeface="Verdana"/>
              </a:rPr>
              <a:t>coinvolti.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83549" y="4342609"/>
            <a:ext cx="3158645" cy="847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00" b="1" spc="105" dirty="0">
                <a:solidFill>
                  <a:srgbClr val="2D2929"/>
                </a:solidFill>
                <a:latin typeface="Liberation Sans Narrow"/>
                <a:cs typeface="Liberation Sans Narrow"/>
              </a:rPr>
              <a:t>Il</a:t>
            </a:r>
            <a:r>
              <a:rPr sz="5400" b="1" spc="-95" dirty="0">
                <a:solidFill>
                  <a:srgbClr val="2D2929"/>
                </a:solidFill>
                <a:latin typeface="Liberation Sans Narrow"/>
                <a:cs typeface="Liberation Sans Narrow"/>
              </a:rPr>
              <a:t> </a:t>
            </a:r>
            <a:r>
              <a:rPr sz="5400" b="1" spc="-265" dirty="0">
                <a:solidFill>
                  <a:srgbClr val="2D2929"/>
                </a:solidFill>
                <a:latin typeface="Liberation Sans Narrow"/>
                <a:cs typeface="Liberation Sans Narrow"/>
              </a:rPr>
              <a:t>MUSEO</a:t>
            </a:r>
            <a:endParaRPr sz="5400" dirty="0">
              <a:latin typeface="Liberation Sans Narrow"/>
              <a:cs typeface="Liberation Sans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21685" y="5097778"/>
            <a:ext cx="6529070" cy="276860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La</a:t>
            </a:r>
            <a:r>
              <a:rPr sz="1900" spc="15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GAM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-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90" dirty="0">
                <a:solidFill>
                  <a:srgbClr val="2D2929"/>
                </a:solidFill>
                <a:latin typeface="Verdana"/>
                <a:cs typeface="Verdana"/>
              </a:rPr>
              <a:t>Galleria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60" dirty="0">
                <a:solidFill>
                  <a:srgbClr val="2D2929"/>
                </a:solidFill>
                <a:latin typeface="Verdana"/>
                <a:cs typeface="Verdana"/>
              </a:rPr>
              <a:t>civica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2D2929"/>
                </a:solidFill>
                <a:latin typeface="Verdana"/>
                <a:cs typeface="Verdana"/>
              </a:rPr>
              <a:t>d’</a:t>
            </a:r>
            <a:r>
              <a:rPr sz="1900" spc="-5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2D2929"/>
                </a:solidFill>
                <a:latin typeface="Verdana"/>
                <a:cs typeface="Verdana"/>
              </a:rPr>
              <a:t>Arte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35" dirty="0">
                <a:solidFill>
                  <a:srgbClr val="2D2929"/>
                </a:solidFill>
                <a:latin typeface="Verdana"/>
                <a:cs typeface="Verdana"/>
              </a:rPr>
              <a:t>Moderna</a:t>
            </a:r>
            <a:r>
              <a:rPr sz="1900" spc="15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-5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endParaRPr sz="1900" dirty="0">
              <a:latin typeface="Verdana"/>
              <a:cs typeface="Verdana"/>
            </a:endParaRPr>
          </a:p>
          <a:p>
            <a:pPr marL="12700" marR="321310">
              <a:lnSpc>
                <a:spcPct val="118400"/>
              </a:lnSpc>
            </a:pPr>
            <a:r>
              <a:rPr sz="1900" spc="110" dirty="0">
                <a:solidFill>
                  <a:srgbClr val="2D2929"/>
                </a:solidFill>
                <a:latin typeface="Verdana"/>
                <a:cs typeface="Verdana"/>
              </a:rPr>
              <a:t>Contemporanea</a:t>
            </a:r>
            <a:r>
              <a:rPr sz="190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2D2929"/>
                </a:solidFill>
                <a:latin typeface="Verdana"/>
                <a:cs typeface="Verdana"/>
              </a:rPr>
              <a:t>di</a:t>
            </a:r>
            <a:r>
              <a:rPr sz="190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Torino</a:t>
            </a:r>
            <a:r>
              <a:rPr sz="190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da</a:t>
            </a:r>
            <a:r>
              <a:rPr sz="190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2D2929"/>
                </a:solidFill>
                <a:latin typeface="Verdana"/>
                <a:cs typeface="Verdana"/>
              </a:rPr>
              <a:t>anni</a:t>
            </a:r>
            <a:r>
              <a:rPr sz="190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si</a:t>
            </a:r>
            <a:r>
              <a:rPr sz="190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2D2929"/>
                </a:solidFill>
                <a:latin typeface="Verdana"/>
                <a:cs typeface="Verdana"/>
              </a:rPr>
              <a:t>occupa</a:t>
            </a:r>
            <a:r>
              <a:rPr sz="1900" spc="19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2D2929"/>
                </a:solidFill>
                <a:latin typeface="Verdana"/>
                <a:cs typeface="Verdana"/>
              </a:rPr>
              <a:t>di </a:t>
            </a:r>
            <a:r>
              <a:rPr sz="1900" spc="90" dirty="0">
                <a:solidFill>
                  <a:srgbClr val="2D2929"/>
                </a:solidFill>
                <a:latin typeface="Verdana"/>
                <a:cs typeface="Verdana"/>
              </a:rPr>
              <a:t>progetti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2D2929"/>
                </a:solidFill>
                <a:latin typeface="Verdana"/>
                <a:cs typeface="Verdana"/>
              </a:rPr>
              <a:t>di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95" dirty="0">
                <a:solidFill>
                  <a:srgbClr val="2D2929"/>
                </a:solidFill>
                <a:latin typeface="Verdana"/>
                <a:cs typeface="Verdana"/>
              </a:rPr>
              <a:t>accessibilità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10" dirty="0">
                <a:solidFill>
                  <a:srgbClr val="2D2929"/>
                </a:solidFill>
                <a:latin typeface="Verdana"/>
                <a:cs typeface="Verdana"/>
              </a:rPr>
              <a:t>inclusione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14" dirty="0">
                <a:solidFill>
                  <a:srgbClr val="2D2929"/>
                </a:solidFill>
                <a:latin typeface="Verdana"/>
                <a:cs typeface="Verdana"/>
              </a:rPr>
              <a:t>offrendo</a:t>
            </a:r>
            <a:endParaRPr sz="1900" dirty="0">
              <a:latin typeface="Verdana"/>
              <a:cs typeface="Verdana"/>
            </a:endParaRPr>
          </a:p>
          <a:p>
            <a:pPr marL="12700" marR="5080">
              <a:lnSpc>
                <a:spcPct val="118400"/>
              </a:lnSpc>
              <a:spcBef>
                <a:spcPts val="5"/>
              </a:spcBef>
            </a:pPr>
            <a:r>
              <a:rPr sz="1900" spc="95" dirty="0">
                <a:solidFill>
                  <a:srgbClr val="2D2929"/>
                </a:solidFill>
                <a:latin typeface="Verdana"/>
                <a:cs typeface="Verdana"/>
              </a:rPr>
              <a:t>strumenti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2D2929"/>
                </a:solidFill>
                <a:latin typeface="Verdana"/>
                <a:cs typeface="Verdana"/>
              </a:rPr>
              <a:t>per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-35" dirty="0">
                <a:solidFill>
                  <a:srgbClr val="2D2929"/>
                </a:solidFill>
                <a:latin typeface="Verdana"/>
                <a:cs typeface="Verdana"/>
              </a:rPr>
              <a:t>l’</a:t>
            </a:r>
            <a:r>
              <a:rPr sz="1900" spc="-5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10" dirty="0">
                <a:solidFill>
                  <a:srgbClr val="2D2929"/>
                </a:solidFill>
                <a:latin typeface="Verdana"/>
                <a:cs typeface="Verdana"/>
              </a:rPr>
              <a:t>autonomia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percorsi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2D2929"/>
                </a:solidFill>
                <a:latin typeface="Verdana"/>
                <a:cs typeface="Verdana"/>
              </a:rPr>
              <a:t>strutturati.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La</a:t>
            </a:r>
            <a:r>
              <a:rPr sz="190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10" dirty="0">
                <a:solidFill>
                  <a:srgbClr val="2D2929"/>
                </a:solidFill>
                <a:latin typeface="Verdana"/>
                <a:cs typeface="Verdana"/>
              </a:rPr>
              <a:t>responsabile</a:t>
            </a:r>
            <a:r>
              <a:rPr sz="190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2D2929"/>
                </a:solidFill>
                <a:latin typeface="Verdana"/>
                <a:cs typeface="Verdana"/>
              </a:rPr>
              <a:t>del</a:t>
            </a:r>
            <a:r>
              <a:rPr sz="1900" spc="20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Dipartimento</a:t>
            </a:r>
            <a:r>
              <a:rPr sz="1900" spc="204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2D2929"/>
                </a:solidFill>
                <a:latin typeface="Verdana"/>
                <a:cs typeface="Verdana"/>
              </a:rPr>
              <a:t>educazione,</a:t>
            </a:r>
            <a:endParaRPr sz="1900" dirty="0">
              <a:latin typeface="Verdana"/>
              <a:cs typeface="Verdana"/>
            </a:endParaRPr>
          </a:p>
          <a:p>
            <a:pPr marL="12700" marR="309245">
              <a:lnSpc>
                <a:spcPct val="118400"/>
              </a:lnSpc>
            </a:pPr>
            <a:r>
              <a:rPr sz="1900" spc="85" dirty="0">
                <a:solidFill>
                  <a:srgbClr val="2D2929"/>
                </a:solidFill>
                <a:latin typeface="Arial Black"/>
                <a:cs typeface="Arial Black"/>
              </a:rPr>
              <a:t>Antonella</a:t>
            </a:r>
            <a:r>
              <a:rPr sz="1900" spc="21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1900" spc="65" dirty="0">
                <a:solidFill>
                  <a:srgbClr val="2D2929"/>
                </a:solidFill>
                <a:latin typeface="Arial Black"/>
                <a:cs typeface="Arial Black"/>
              </a:rPr>
              <a:t>Angeloro</a:t>
            </a:r>
            <a:r>
              <a:rPr sz="1900" spc="21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e</a:t>
            </a:r>
            <a:r>
              <a:rPr sz="1900" spc="18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2D2929"/>
                </a:solidFill>
                <a:latin typeface="Verdana"/>
                <a:cs typeface="Verdana"/>
              </a:rPr>
              <a:t>la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2D2929"/>
                </a:solidFill>
                <a:latin typeface="Verdana"/>
                <a:cs typeface="Verdana"/>
              </a:rPr>
              <a:t>Refernte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2D2929"/>
                </a:solidFill>
                <a:latin typeface="Verdana"/>
                <a:cs typeface="Verdana"/>
              </a:rPr>
              <a:t>dei</a:t>
            </a:r>
            <a:r>
              <a:rPr sz="1900" spc="18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0" dirty="0">
                <a:solidFill>
                  <a:srgbClr val="2D2929"/>
                </a:solidFill>
                <a:latin typeface="Verdana"/>
                <a:cs typeface="Verdana"/>
              </a:rPr>
              <a:t>progetti </a:t>
            </a:r>
            <a:r>
              <a:rPr sz="1900" spc="55" dirty="0">
                <a:solidFill>
                  <a:srgbClr val="2D2929"/>
                </a:solidFill>
                <a:latin typeface="Verdana"/>
                <a:cs typeface="Verdana"/>
              </a:rPr>
              <a:t>di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2D2929"/>
                </a:solidFill>
                <a:latin typeface="Verdana"/>
                <a:cs typeface="Verdana"/>
              </a:rPr>
              <a:t>accessibilità,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2D2929"/>
                </a:solidFill>
                <a:latin typeface="Arial Black"/>
                <a:cs typeface="Arial Black"/>
              </a:rPr>
              <a:t>Giorgia</a:t>
            </a:r>
            <a:r>
              <a:rPr sz="1900" spc="21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2D2929"/>
                </a:solidFill>
                <a:latin typeface="Arial Black"/>
                <a:cs typeface="Arial Black"/>
              </a:rPr>
              <a:t>Rochas</a:t>
            </a:r>
            <a:r>
              <a:rPr sz="1900" spc="210" dirty="0">
                <a:solidFill>
                  <a:srgbClr val="2D2929"/>
                </a:solidFill>
                <a:latin typeface="Arial Black"/>
                <a:cs typeface="Arial Black"/>
              </a:rPr>
              <a:t>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sono</a:t>
            </a:r>
            <a:r>
              <a:rPr sz="1900" spc="175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60" dirty="0">
                <a:solidFill>
                  <a:srgbClr val="2D2929"/>
                </a:solidFill>
                <a:latin typeface="Verdana"/>
                <a:cs typeface="Verdana"/>
              </a:rPr>
              <a:t>state</a:t>
            </a:r>
            <a:r>
              <a:rPr sz="1900" spc="18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2D2929"/>
                </a:solidFill>
                <a:latin typeface="Verdana"/>
                <a:cs typeface="Verdana"/>
              </a:rPr>
              <a:t>le </a:t>
            </a:r>
            <a:r>
              <a:rPr sz="1900" spc="105" dirty="0">
                <a:solidFill>
                  <a:srgbClr val="2D2929"/>
                </a:solidFill>
                <a:latin typeface="Verdana"/>
                <a:cs typeface="Verdana"/>
              </a:rPr>
              <a:t>persone</a:t>
            </a:r>
            <a:r>
              <a:rPr sz="1900" spc="190" dirty="0">
                <a:solidFill>
                  <a:srgbClr val="2D2929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2D2929"/>
                </a:solidFill>
                <a:latin typeface="Verdana"/>
                <a:cs typeface="Verdana"/>
              </a:rPr>
              <a:t>coinvolte.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860783" y="528378"/>
            <a:ext cx="10566432" cy="1462327"/>
          </a:xfrm>
          <a:prstGeom prst="rect">
            <a:avLst/>
          </a:prstGeom>
        </p:spPr>
        <p:txBody>
          <a:bodyPr vert="horz" wrap="square" lIns="0" tIns="152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25" dirty="0"/>
              <a:t>La</a:t>
            </a:r>
            <a:r>
              <a:rPr spc="-140" dirty="0"/>
              <a:t> </a:t>
            </a:r>
            <a:r>
              <a:rPr spc="120" dirty="0"/>
              <a:t>sperimentazione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2035</Words>
  <Application>Microsoft Macintosh PowerPoint</Application>
  <PresentationFormat>Personalizzato</PresentationFormat>
  <Paragraphs>194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Liberation Sans Narrow</vt:lpstr>
      <vt:lpstr>Quattrocento</vt:lpstr>
      <vt:lpstr>Trebuchet MS</vt:lpstr>
      <vt:lpstr>Verdana</vt:lpstr>
      <vt:lpstr>Office Theme</vt:lpstr>
      <vt:lpstr>RITROVARSI</vt:lpstr>
      <vt:lpstr>Chi siamo Obiettivi</vt:lpstr>
      <vt:lpstr>Chi siamo</vt:lpstr>
      <vt:lpstr>Obiettivi</vt:lpstr>
      <vt:lpstr>Le premesse</vt:lpstr>
      <vt:lpstr>Presentazione standard di PowerPoint</vt:lpstr>
      <vt:lpstr>Presentazione standard di PowerPoint</vt:lpstr>
      <vt:lpstr>I temi</vt:lpstr>
      <vt:lpstr>La sperimentazione</vt:lpstr>
      <vt:lpstr>Prima della visita</vt:lpstr>
      <vt:lpstr>Durante</vt:lpstr>
      <vt:lpstr>Contatti</vt:lpstr>
      <vt:lpstr>LINEE GUIDA</vt:lpstr>
      <vt:lpstr>Presentazione standard di PowerPoint</vt:lpstr>
      <vt:lpstr>Presentazione standard di PowerPoint</vt:lpstr>
      <vt:lpstr>Presentazione standard di PowerPoint</vt:lpstr>
      <vt:lpstr>LINEE GUIDA</vt:lpstr>
      <vt:lpstr>Presentazione standard di PowerPoint</vt:lpstr>
      <vt:lpstr>Presentazione standard di PowerPoint</vt:lpstr>
      <vt:lpstr>accesso al museo – specificare l’ ingresso per persone con disabilità motoria possibilità di trovare altri gruppi/ visitatori in contemporanea nelle sale dare informazioni su parcheggi o mezzi pubblici per arrivare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RITROVARSI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Elegant Collage Artist Portfolio Presentation</dc:title>
  <dc:creator>miriam.mandosi</dc:creator>
  <cp:keywords>DAGAi2nwTcg,BADN1IwPh9Q</cp:keywords>
  <cp:lastModifiedBy>Microsoft Office User</cp:lastModifiedBy>
  <cp:revision>3</cp:revision>
  <dcterms:created xsi:type="dcterms:W3CDTF">2024-11-18T14:57:26Z</dcterms:created>
  <dcterms:modified xsi:type="dcterms:W3CDTF">2024-11-19T10:01:47Z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2024-04-18T00:00:00Z</vt:filetime>
  </property>
  <property fmtid="{D5CDD505-2E9C-101B-9397-08002B2CF9AE}" pid="3" name="Creator">
    <vt:lpwstr>Canva</vt:lpwstr>
  </property>
  <property fmtid="{D5CDD505-2E9C-101B-9397-08002B2CF9AE}" pid="4" name="LastSaved">
    <vt:filetime>2024-11-18T00:00:00Z</vt:filetime>
  </property>
  <property fmtid="{D5CDD505-2E9C-101B-9397-08002B2CF9AE}" pid="5" name="Producer">
    <vt:lpwstr>3-Heights(TM) PDF Security Shell 4.8.25.2 (http://www.pdf-tools.com)</vt:lpwstr>
  </property>
</Properties>
</file>