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_rels/notesSlide4.xml.rels" ContentType="application/vnd.openxmlformats-package.relationships+xml"/>
  <Override PartName="/ppt/notesSlides/_rels/notesSlide5.xml.rels" ContentType="application/vnd.openxmlformats-package.relationships+xml"/>
  <Override PartName="/ppt/notesSlides/_rels/notesSlide6.xml.rels" ContentType="application/vnd.openxmlformats-package.relationships+xml"/>
  <Override PartName="/ppt/notesSlides/_rels/notesSlide7.xml.rels" ContentType="application/vnd.openxmlformats-package.relationships+xml"/>
  <Override PartName="/ppt/notesSlides/_rels/notesSlide8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3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media/image1.jpeg" ContentType="image/jpeg"/>
  <Override PartName="/ppt/media/image2.jpeg" ContentType="image/jpeg"/>
  <Override PartName="/ppt/media/image8.png" ContentType="image/png"/>
  <Override PartName="/ppt/media/image3.jpeg" ContentType="image/jpeg"/>
  <Override PartName="/ppt/media/image5.png" ContentType="image/png"/>
  <Override PartName="/ppt/media/image4.jpeg" ContentType="image/jpeg"/>
  <Override PartName="/ppt/media/image6.png" ContentType="image/png"/>
  <Override PartName="/ppt/media/image7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it-IT" sz="1800" spc="-1" strike="noStrike">
                <a:solidFill>
                  <a:srgbClr val="000000"/>
                </a:solidFill>
                <a:latin typeface="Aptos"/>
              </a:rPr>
              <a:t>Fai clic per spostare la diapositiva</a:t>
            </a:r>
            <a:endParaRPr b="0" lang="it-IT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Fai clic per modificare il formato delle note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&lt;intestazione&gt;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956D2CBA-251E-4A0E-9209-A3023FDF5CCC}" type="slidenum"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buNone/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CB4A6B3-1E46-468E-88AA-439F999ACFA1}" type="slidenum">
              <a:rPr b="0" lang="it-IT" sz="1200" spc="-1" strike="noStrike">
                <a:solidFill>
                  <a:srgbClr val="000000"/>
                </a:solidFill>
                <a:latin typeface="Times New Roman"/>
              </a:rPr>
              <a:t>&lt;numero&gt;</a:t>
            </a:fld>
            <a:endParaRPr b="0" lang="it-I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8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buNone/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PlaceHolder 3"/>
          <p:cNvSpPr>
            <a:spLocks noGrp="1"/>
          </p:cNvSpPr>
          <p:nvPr>
            <p:ph type="sldNum" idx="16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EEDD42B-B642-4F99-802A-7E5760FA302A}" type="slidenum">
              <a:rPr b="0" lang="it-IT" sz="1200" spc="-1" strike="noStrike">
                <a:solidFill>
                  <a:srgbClr val="000000"/>
                </a:solidFill>
                <a:latin typeface="Times New Roman"/>
              </a:rPr>
              <a:t>&lt;numero&gt;</a:t>
            </a:fld>
            <a:endParaRPr b="0" lang="it-I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buNone/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 type="sldNum" idx="17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3FC4D16-34F7-420B-BEE5-2DF6960EBB6E}" type="slidenum">
              <a:rPr b="0" lang="it-IT" sz="1200" spc="-1" strike="noStrike">
                <a:solidFill>
                  <a:srgbClr val="000000"/>
                </a:solidFill>
                <a:latin typeface="Times New Roman"/>
              </a:rPr>
              <a:t>&lt;numero&gt;</a:t>
            </a:fld>
            <a:endParaRPr b="0" lang="it-I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9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buNone/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sldNum" idx="18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03F7E9F-E698-4ECE-A263-C1CA5741262D}" type="slidenum">
              <a:rPr b="0" lang="it-IT" sz="1200" spc="-1" strike="noStrike">
                <a:solidFill>
                  <a:srgbClr val="000000"/>
                </a:solidFill>
                <a:latin typeface="Times New Roman"/>
              </a:rPr>
              <a:t>&lt;numero&gt;</a:t>
            </a:fld>
            <a:endParaRPr b="0" lang="it-I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buNone/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 type="sldNum" idx="8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C71008B-6B7B-41E9-B2BF-08056B2CACCD}" type="slidenum">
              <a:rPr b="0" lang="it-IT" sz="1200" spc="-1" strike="noStrike">
                <a:solidFill>
                  <a:srgbClr val="000000"/>
                </a:solidFill>
                <a:latin typeface="Times New Roman"/>
              </a:rPr>
              <a:t>&lt;numero&gt;</a:t>
            </a:fld>
            <a:endParaRPr b="0" lang="it-I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buNone/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sldNum" idx="9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34B0149-A008-403C-BF49-D6D35DFB44A7}" type="slidenum">
              <a:rPr b="0" lang="it-IT" sz="1200" spc="-1" strike="noStrike">
                <a:solidFill>
                  <a:srgbClr val="000000"/>
                </a:solidFill>
                <a:latin typeface="Times New Roman"/>
              </a:rPr>
              <a:t>&lt;numero&gt;</a:t>
            </a:fld>
            <a:endParaRPr b="0" lang="it-I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buNone/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sldNum" idx="10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1090501B-EBBD-479A-B08E-C639992001F5}" type="slidenum">
              <a:rPr b="0" lang="it-IT" sz="1200" spc="-1" strike="noStrike">
                <a:solidFill>
                  <a:srgbClr val="000000"/>
                </a:solidFill>
                <a:latin typeface="Times New Roman"/>
              </a:rPr>
              <a:t>&lt;numero&gt;</a:t>
            </a:fld>
            <a:endParaRPr b="0" lang="it-I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buNone/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 type="sldNum" idx="11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66FD7E3-9DAD-4812-9614-3724B5354DE0}" type="slidenum">
              <a:rPr b="0" lang="it-IT" sz="1200" spc="-1" strike="noStrike">
                <a:solidFill>
                  <a:srgbClr val="000000"/>
                </a:solidFill>
                <a:latin typeface="Times New Roman"/>
              </a:rPr>
              <a:t>&lt;numero&gt;</a:t>
            </a:fld>
            <a:endParaRPr b="0" lang="it-I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buNone/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 type="sldNum" idx="12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1514236C-E087-4F23-B594-38B24AC092CC}" type="slidenum">
              <a:rPr b="0" lang="it-IT" sz="1200" spc="-1" strike="noStrike">
                <a:solidFill>
                  <a:srgbClr val="000000"/>
                </a:solidFill>
                <a:latin typeface="Times New Roman"/>
              </a:rPr>
              <a:t>&lt;numero&gt;</a:t>
            </a:fld>
            <a:endParaRPr b="0" lang="it-I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buNone/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 type="sldNum" idx="13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17BD479-D3C1-4DCF-84D3-127521D6BCB0}" type="slidenum">
              <a:rPr b="0" lang="it-IT" sz="1200" spc="-1" strike="noStrike">
                <a:solidFill>
                  <a:srgbClr val="000000"/>
                </a:solidFill>
                <a:latin typeface="Times New Roman"/>
              </a:rPr>
              <a:t>&lt;numero&gt;</a:t>
            </a:fld>
            <a:endParaRPr b="0" lang="it-I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8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buNone/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laceHolder 3"/>
          <p:cNvSpPr>
            <a:spLocks noGrp="1"/>
          </p:cNvSpPr>
          <p:nvPr>
            <p:ph type="sldNum" idx="14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91E20A8-8C41-4FCB-B471-361990F0A994}" type="slidenum">
              <a:rPr b="0" lang="it-IT" sz="1200" spc="-1" strike="noStrike">
                <a:solidFill>
                  <a:srgbClr val="000000"/>
                </a:solidFill>
                <a:latin typeface="Times New Roman"/>
              </a:rPr>
              <a:t>&lt;numero&gt;</a:t>
            </a:fld>
            <a:endParaRPr b="0" lang="it-I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buNone/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sldNum" idx="15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CC4B0DB-3F09-4B5C-8BC5-FB2434F3B5E6}" type="slidenum">
              <a:rPr b="0" lang="it-IT" sz="1200" spc="-1" strike="noStrike">
                <a:solidFill>
                  <a:srgbClr val="000000"/>
                </a:solidFill>
                <a:latin typeface="Times New Roman"/>
              </a:rPr>
              <a:t>&lt;numero&gt;</a:t>
            </a:fld>
            <a:endParaRPr b="0" lang="it-I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8686C9-8E30-462D-BC8B-66C781A44BE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16D36D6-3814-42D7-97A5-89E52981BDB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43580EF-DF65-4ED6-A799-8B382DF100B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CBCB308-E759-41B8-8E5E-AA9B544784C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EB637D-024C-48FD-B21C-501A82FACA4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6148768-AB18-468B-B67D-DA18C209DA5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1DDCF10-33B6-4BDA-879B-B7C1EDB2EB0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25D56C4-F8C2-4DE8-96FE-3C7B73A90D8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07148D-3011-48F9-9D12-D6137E5F4A5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2688311-E55D-4F21-96B2-AB65A4E00C6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CD77FE-D692-4CDC-8AE2-3DB1E11F39F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BC6C16-5132-47A9-BEFE-63B30BE4734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it-IT" sz="4400" spc="-1" strike="noStrike">
                <a:solidFill>
                  <a:srgbClr val="000000"/>
                </a:solidFill>
                <a:latin typeface="Aptos Display"/>
              </a:rPr>
              <a:t>Fare clic per modificare lo stile del titolo dello schema</a:t>
            </a:r>
            <a:endParaRPr b="0" lang="it-IT" sz="44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800" spc="-1" strike="noStrike">
                <a:solidFill>
                  <a:srgbClr val="000000"/>
                </a:solidFill>
                <a:latin typeface="Aptos"/>
              </a:rPr>
              <a:t>Fare clic per modificare gli stili del testo dello schema</a:t>
            </a: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400" spc="-1" strike="noStrike">
                <a:solidFill>
                  <a:srgbClr val="000000"/>
                </a:solidFill>
                <a:latin typeface="Aptos"/>
              </a:rPr>
              <a:t>Secondo livello</a:t>
            </a:r>
            <a:endParaRPr b="0" lang="it-IT" sz="2400" spc="-1" strike="noStrike">
              <a:solidFill>
                <a:srgbClr val="000000"/>
              </a:solidFill>
              <a:latin typeface="Aptos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000" spc="-1" strike="noStrike">
                <a:solidFill>
                  <a:srgbClr val="000000"/>
                </a:solidFill>
                <a:latin typeface="Aptos"/>
              </a:rPr>
              <a:t>Terzo livello</a:t>
            </a:r>
            <a:endParaRPr b="0" lang="it-IT" sz="2000" spc="-1" strike="noStrike">
              <a:solidFill>
                <a:srgbClr val="000000"/>
              </a:solidFill>
              <a:latin typeface="Aptos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800" spc="-1" strike="noStrike">
                <a:solidFill>
                  <a:srgbClr val="000000"/>
                </a:solidFill>
                <a:latin typeface="Aptos"/>
              </a:rPr>
              <a:t>Quarto livello</a:t>
            </a:r>
            <a:endParaRPr b="0" lang="it-IT" sz="1800" spc="-1" strike="noStrike">
              <a:solidFill>
                <a:srgbClr val="000000"/>
              </a:solidFill>
              <a:latin typeface="Aptos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800" spc="-1" strike="noStrike">
                <a:solidFill>
                  <a:srgbClr val="000000"/>
                </a:solidFill>
                <a:latin typeface="Aptos"/>
              </a:rPr>
              <a:t>Quinto livello</a:t>
            </a:r>
            <a:endParaRPr b="0" lang="it-IT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it-IT" sz="1200" spc="-1" strike="noStrike">
                <a:solidFill>
                  <a:srgbClr val="787878"/>
                </a:solidFill>
                <a:latin typeface="Aptos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it-IT" sz="1200" spc="-1" strike="noStrike">
                <a:solidFill>
                  <a:srgbClr val="787878"/>
                </a:solidFill>
                <a:latin typeface="Aptos"/>
              </a:rPr>
              <a:t>&lt;data/ora&gt;</a:t>
            </a:r>
            <a:endParaRPr b="0" lang="it-IT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200" spc="-1" strike="noStrike">
                <a:solidFill>
                  <a:srgbClr val="787878"/>
                </a:solidFill>
                <a:latin typeface="Aptos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B2B4CF5-CF6B-40D6-B948-61CECA09E9E7}" type="slidenum">
              <a:rPr b="0" lang="it-IT" sz="1200" spc="-1" strike="noStrike">
                <a:solidFill>
                  <a:srgbClr val="787878"/>
                </a:solidFill>
                <a:latin typeface="Aptos"/>
              </a:rPr>
              <a:t>&lt;numero&gt;</a:t>
            </a:fld>
            <a:endParaRPr b="0" lang="it-I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8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9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.jpe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3158"/>
          <p:cNvSpPr/>
          <p:nvPr/>
        </p:nvSpPr>
        <p:spPr>
          <a:xfrm>
            <a:off x="0" y="0"/>
            <a:ext cx="12188520" cy="68576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ptos"/>
            </a:endParaRPr>
          </a:p>
        </p:txBody>
      </p:sp>
      <p:pic>
        <p:nvPicPr>
          <p:cNvPr id="48" name="Picture 2" descr="05_Occhi_di_Dio"/>
          <p:cNvPicPr/>
          <p:nvPr/>
        </p:nvPicPr>
        <p:blipFill>
          <a:blip r:embed="rId1"/>
          <a:srcRect l="0" t="19025" r="0" b="10048"/>
          <a:stretch/>
        </p:blipFill>
        <p:spPr>
          <a:xfrm>
            <a:off x="0" y="0"/>
            <a:ext cx="9669240" cy="6857640"/>
          </a:xfrm>
          <a:prstGeom prst="rect">
            <a:avLst/>
          </a:prstGeom>
          <a:ln w="0">
            <a:noFill/>
          </a:ln>
        </p:spPr>
      </p:pic>
      <p:sp>
        <p:nvSpPr>
          <p:cNvPr id="49" name="Rectangle 3160"/>
          <p:cNvSpPr/>
          <p:nvPr/>
        </p:nvSpPr>
        <p:spPr>
          <a:xfrm flipH="1">
            <a:off x="5124240" y="0"/>
            <a:ext cx="7066440" cy="6857640"/>
          </a:xfrm>
          <a:prstGeom prst="rect">
            <a:avLst/>
          </a:prstGeom>
          <a:gradFill rotWithShape="0">
            <a:gsLst>
              <a:gs pos="52000">
                <a:srgbClr val="ffffff"/>
              </a:gs>
              <a:gs pos="100000">
                <a:srgbClr val="ffffff">
                  <a:alpha val="0"/>
                </a:srgbClr>
              </a:gs>
            </a:gsLst>
            <a:lin ang="108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ptos"/>
            </a:endParaRPr>
          </a:p>
        </p:txBody>
      </p:sp>
      <p:sp>
        <p:nvSpPr>
          <p:cNvPr id="50" name="CasellaDiTesto 4"/>
          <p:cNvSpPr/>
          <p:nvPr/>
        </p:nvSpPr>
        <p:spPr>
          <a:xfrm>
            <a:off x="2522520" y="2657520"/>
            <a:ext cx="9314640" cy="2079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 fontScale="58000"/>
          </a:bodyPr>
          <a:p>
            <a:pPr algn="ctr">
              <a:lnSpc>
                <a:spcPct val="170000"/>
              </a:lnSpc>
            </a:pPr>
            <a:br>
              <a:rPr sz="3200"/>
            </a:br>
            <a:r>
              <a:rPr b="1" lang="en-US" sz="3200" spc="-1" strike="noStrike">
                <a:solidFill>
                  <a:srgbClr val="002060"/>
                </a:solidFill>
                <a:latin typeface="Times New Roman"/>
                <a:ea typeface="Calibri"/>
              </a:rPr>
              <a:t>ARTE E MUSICA A SUPPORTO DELLE PERSONE ASSISTITE IN TRATTAMENTO ATTIVO ANTITUMORALE PRESSO IL </a:t>
            </a:r>
            <a:r>
              <a:rPr b="1" i="1" lang="en-US" sz="3200" spc="-1" strike="noStrike">
                <a:solidFill>
                  <a:srgbClr val="002060"/>
                </a:solidFill>
                <a:latin typeface="Times New Roman"/>
                <a:ea typeface="Calibri"/>
              </a:rPr>
              <a:t>DH</a:t>
            </a:r>
            <a:r>
              <a:rPr b="1" lang="en-US" sz="3200" spc="-1" strike="noStrike">
                <a:solidFill>
                  <a:srgbClr val="002060"/>
                </a:solidFill>
                <a:latin typeface="Times New Roman"/>
                <a:ea typeface="Calibri"/>
              </a:rPr>
              <a:t> DI ONCOLOGIA MEDICA</a:t>
            </a: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70000"/>
              </a:lnSpc>
            </a:pPr>
            <a:r>
              <a:rPr b="1" lang="en-US" sz="3200" spc="-1" strike="noStrike">
                <a:solidFill>
                  <a:srgbClr val="002060"/>
                </a:solidFill>
                <a:latin typeface="Times New Roman"/>
                <a:ea typeface="Calibri"/>
              </a:rPr>
              <a:t>Studio pilota </a:t>
            </a: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1" name="Picture 2" descr="Azienda ospedaliera Ordine Mauriziano di Torino - bioPmed"/>
          <p:cNvPicPr/>
          <p:nvPr/>
        </p:nvPicPr>
        <p:blipFill>
          <a:blip r:embed="rId2"/>
          <a:stretch/>
        </p:blipFill>
        <p:spPr>
          <a:xfrm>
            <a:off x="8544240" y="36360"/>
            <a:ext cx="3130560" cy="1845000"/>
          </a:xfrm>
          <a:prstGeom prst="rect">
            <a:avLst/>
          </a:prstGeom>
          <a:ln w="0">
            <a:noFill/>
          </a:ln>
        </p:spPr>
      </p:pic>
      <p:sp>
        <p:nvSpPr>
          <p:cNvPr id="52" name="Rettangolo 7"/>
          <p:cNvSpPr/>
          <p:nvPr/>
        </p:nvSpPr>
        <p:spPr>
          <a:xfrm>
            <a:off x="2880" y="6354720"/>
            <a:ext cx="12188520" cy="53928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it-IT" sz="1800" spc="-1" strike="noStrike">
                <a:solidFill>
                  <a:srgbClr val="002060"/>
                </a:solidFill>
                <a:latin typeface="Times New Roman"/>
                <a:ea typeface="Calibri"/>
              </a:rPr>
              <a:t>Dott.ssa Valentina Ariu – Dott.ssa Claudia Asinardi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buNone/>
            </a:pPr>
            <a:endParaRPr b="0" lang="it-IT" sz="4400" spc="-1" strike="noStrike">
              <a:solidFill>
                <a:srgbClr val="000000"/>
              </a:solidFill>
              <a:latin typeface="Aptos Display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000000"/>
              </a:solidFill>
              <a:latin typeface="Aptos"/>
            </a:endParaRPr>
          </a:p>
        </p:txBody>
      </p:sp>
      <p:pic>
        <p:nvPicPr>
          <p:cNvPr id="136" name="Picture 2" descr="05_Occhi_di_Dio"/>
          <p:cNvPicPr/>
          <p:nvPr/>
        </p:nvPicPr>
        <p:blipFill>
          <a:blip r:embed="rId1"/>
          <a:srcRect l="0" t="19023" r="0" b="10048"/>
          <a:stretch/>
        </p:blipFill>
        <p:spPr>
          <a:xfrm>
            <a:off x="-5760" y="0"/>
            <a:ext cx="12191400" cy="6857280"/>
          </a:xfrm>
          <a:prstGeom prst="rect">
            <a:avLst/>
          </a:prstGeom>
          <a:ln w="0">
            <a:noFill/>
          </a:ln>
        </p:spPr>
      </p:pic>
      <p:sp>
        <p:nvSpPr>
          <p:cNvPr id="137" name="Titolo 1"/>
          <p:cNvSpPr/>
          <p:nvPr/>
        </p:nvSpPr>
        <p:spPr>
          <a:xfrm>
            <a:off x="520920" y="384480"/>
            <a:ext cx="11137680" cy="594072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just">
              <a:lnSpc>
                <a:spcPct val="150000"/>
              </a:lnSpc>
            </a:pPr>
            <a:endParaRPr b="0" lang="it-IT" sz="4400" spc="-1" strike="noStrike">
              <a:solidFill>
                <a:srgbClr val="000000"/>
              </a:solidFill>
              <a:latin typeface="Arial"/>
              <a:ea typeface="Arial"/>
            </a:endParaRPr>
          </a:p>
        </p:txBody>
      </p:sp>
      <p:pic>
        <p:nvPicPr>
          <p:cNvPr id="138" name="Immagine 12" descr=""/>
          <p:cNvPicPr/>
          <p:nvPr/>
        </p:nvPicPr>
        <p:blipFill>
          <a:blip r:embed="rId2"/>
          <a:stretch/>
        </p:blipFill>
        <p:spPr>
          <a:xfrm>
            <a:off x="1575720" y="1115280"/>
            <a:ext cx="5050800" cy="4553640"/>
          </a:xfrm>
          <a:prstGeom prst="rect">
            <a:avLst/>
          </a:prstGeom>
          <a:ln w="0">
            <a:noFill/>
          </a:ln>
        </p:spPr>
      </p:pic>
      <p:sp>
        <p:nvSpPr>
          <p:cNvPr id="139" name="Rettangolo 1"/>
          <p:cNvSpPr/>
          <p:nvPr/>
        </p:nvSpPr>
        <p:spPr>
          <a:xfrm>
            <a:off x="7045560" y="2647440"/>
            <a:ext cx="4194720" cy="2588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215f9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marL="285840" indent="-285840" algn="just">
              <a:lnSpc>
                <a:spcPct val="15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it-IT" sz="1800" spc="-1" strike="noStrike">
                <a:solidFill>
                  <a:srgbClr val="000000"/>
                </a:solidFill>
                <a:latin typeface="Times New Roman"/>
              </a:rPr>
              <a:t>Cambiamento positivo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5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it-IT" sz="1800" spc="-1" strike="noStrike">
                <a:solidFill>
                  <a:srgbClr val="000000"/>
                </a:solidFill>
                <a:latin typeface="Times New Roman"/>
                <a:ea typeface="Aptos"/>
              </a:rPr>
              <a:t>Gestione del disagio nel corpo e dei vissuti emotivi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5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it-IT" sz="1800" spc="-1" strike="noStrike">
                <a:solidFill>
                  <a:srgbClr val="000000"/>
                </a:solidFill>
                <a:latin typeface="Times New Roman"/>
                <a:ea typeface="Aptos"/>
              </a:rPr>
              <a:t>Follow up ad 1 mese: esperienza da ripetere/ no dati su aver sperimentato a casa l’esperienza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0" name="Immagine 2" descr=""/>
          <p:cNvPicPr/>
          <p:nvPr/>
        </p:nvPicPr>
        <p:blipFill>
          <a:blip r:embed="rId3"/>
          <a:stretch/>
        </p:blipFill>
        <p:spPr>
          <a:xfrm>
            <a:off x="675000" y="609480"/>
            <a:ext cx="964440" cy="1010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Picture 2" descr="05_Occhi_di_Dio"/>
          <p:cNvPicPr/>
          <p:nvPr/>
        </p:nvPicPr>
        <p:blipFill>
          <a:blip r:embed="rId1"/>
          <a:srcRect l="0" t="19025" r="0" b="10048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42" name="Titolo 1"/>
          <p:cNvSpPr/>
          <p:nvPr/>
        </p:nvSpPr>
        <p:spPr>
          <a:xfrm>
            <a:off x="152280" y="141480"/>
            <a:ext cx="11876040" cy="655272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just">
              <a:lnSpc>
                <a:spcPct val="150000"/>
              </a:lnSpc>
            </a:pPr>
            <a:r>
              <a:rPr b="1" lang="it-IT" sz="400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b="0" lang="it-IT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Titolo 1"/>
          <p:cNvSpPr/>
          <p:nvPr/>
        </p:nvSpPr>
        <p:spPr>
          <a:xfrm>
            <a:off x="943920" y="-221400"/>
            <a:ext cx="10718280" cy="131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ctr">
              <a:lnSpc>
                <a:spcPct val="90000"/>
              </a:lnSpc>
            </a:pPr>
            <a:endParaRPr b="1" lang="it-IT" sz="2900" spc="-1" strike="noStrike">
              <a:solidFill>
                <a:srgbClr val="215f9a"/>
              </a:solidFill>
              <a:latin typeface="Times New Roman"/>
              <a:ea typeface="Calibri"/>
            </a:endParaRPr>
          </a:p>
        </p:txBody>
      </p:sp>
      <p:sp>
        <p:nvSpPr>
          <p:cNvPr id="144" name="Titolo 1"/>
          <p:cNvSpPr/>
          <p:nvPr/>
        </p:nvSpPr>
        <p:spPr>
          <a:xfrm>
            <a:off x="832680" y="-221400"/>
            <a:ext cx="10515240" cy="11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ctr">
              <a:lnSpc>
                <a:spcPct val="90000"/>
              </a:lnSpc>
            </a:pPr>
            <a:br>
              <a:rPr sz="3200"/>
            </a:br>
            <a:r>
              <a:rPr b="1" lang="it-IT" sz="2900" spc="-1" strike="noStrike">
                <a:solidFill>
                  <a:srgbClr val="215f9a"/>
                </a:solidFill>
                <a:latin typeface="Times New Roman"/>
                <a:ea typeface="Calibri"/>
              </a:rPr>
              <a:t>CONCLUSIONI</a:t>
            </a:r>
            <a:endParaRPr b="0" lang="it-IT" sz="29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45" name="Tabella 2"/>
          <p:cNvGraphicFramePr/>
          <p:nvPr/>
        </p:nvGraphicFramePr>
        <p:xfrm>
          <a:off x="943920" y="1913760"/>
          <a:ext cx="10515240" cy="2432520"/>
        </p:xfrm>
        <a:graphic>
          <a:graphicData uri="http://schemas.openxmlformats.org/drawingml/2006/table">
            <a:tbl>
              <a:tblPr/>
              <a:tblGrid>
                <a:gridCol w="10515600"/>
              </a:tblGrid>
              <a:tr h="2432520">
                <a:tc>
                  <a:txBody>
                    <a:bodyPr lIns="68400" rIns="68400" tIns="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Aft>
                          <a:spcPts val="799"/>
                        </a:spcAft>
                      </a:pPr>
                      <a:endParaRPr b="0" lang="it-IT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799"/>
                        </a:spcAft>
                      </a:pPr>
                      <a:r>
                        <a:rPr b="0" lang="it-IT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 risultati evidenziano come l’intervento di arte e musicoterapia su una specifica popolazione, possa concorrere a diminuire gli stati d’ansia e depressione con conseguenti benefici verso l’approccio alla malattia e portare  a una migliore qualità di vita.</a:t>
                      </a:r>
                      <a:endParaRPr b="0" lang="it-IT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9360">
                      <a:noFill/>
                    </a:lnL>
                    <a:lnR w="9360">
                      <a:noFill/>
                    </a:lnR>
                    <a:lnT w="9360">
                      <a:noFill/>
                    </a:lnT>
                    <a:lnB w="9360"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6" name="CasellaDiTesto 4"/>
          <p:cNvSpPr/>
          <p:nvPr/>
        </p:nvSpPr>
        <p:spPr>
          <a:xfrm>
            <a:off x="6964560" y="4809960"/>
            <a:ext cx="4494600" cy="75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ptos"/>
              </a:rPr>
              <a:t>ma…</a:t>
            </a: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Picture 2" descr="05_Occhi_di_Dio"/>
          <p:cNvPicPr/>
          <p:nvPr/>
        </p:nvPicPr>
        <p:blipFill>
          <a:blip r:embed="rId1"/>
          <a:srcRect l="0" t="19025" r="0" b="10048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48" name="Titolo 1"/>
          <p:cNvSpPr/>
          <p:nvPr/>
        </p:nvSpPr>
        <p:spPr>
          <a:xfrm>
            <a:off x="152280" y="166680"/>
            <a:ext cx="11876040" cy="655272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just">
              <a:lnSpc>
                <a:spcPct val="150000"/>
              </a:lnSpc>
            </a:pPr>
            <a:r>
              <a:rPr b="1" lang="it-IT" sz="400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b="0" lang="it-IT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Titolo 1"/>
          <p:cNvSpPr/>
          <p:nvPr/>
        </p:nvSpPr>
        <p:spPr>
          <a:xfrm>
            <a:off x="943920" y="-221400"/>
            <a:ext cx="10718280" cy="131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ctr">
              <a:lnSpc>
                <a:spcPct val="90000"/>
              </a:lnSpc>
            </a:pPr>
            <a:endParaRPr b="1" lang="it-IT" sz="2900" spc="-1" strike="noStrike">
              <a:solidFill>
                <a:srgbClr val="215f9a"/>
              </a:solidFill>
              <a:latin typeface="Times New Roman"/>
              <a:ea typeface="Calibri"/>
            </a:endParaRPr>
          </a:p>
        </p:txBody>
      </p:sp>
      <p:sp>
        <p:nvSpPr>
          <p:cNvPr id="150" name="Titolo 1"/>
          <p:cNvSpPr/>
          <p:nvPr/>
        </p:nvSpPr>
        <p:spPr>
          <a:xfrm>
            <a:off x="832680" y="217080"/>
            <a:ext cx="10515240" cy="11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ctr">
              <a:lnSpc>
                <a:spcPct val="90000"/>
              </a:lnSpc>
            </a:pPr>
            <a:r>
              <a:rPr b="1" lang="it-IT" sz="3200" spc="-1" strike="noStrike">
                <a:solidFill>
                  <a:srgbClr val="215f9a"/>
                </a:solidFill>
                <a:latin typeface="Times New Roman"/>
                <a:ea typeface="Calibri"/>
              </a:rPr>
              <a:t>SUGGESTIONI </a:t>
            </a:r>
            <a:r>
              <a:rPr b="1" lang="it-IT" sz="2900" spc="-1" strike="noStrike">
                <a:solidFill>
                  <a:srgbClr val="215f9a"/>
                </a:solidFill>
                <a:latin typeface="Times New Roman"/>
                <a:ea typeface="Calibri"/>
              </a:rPr>
              <a:t>PER IL FUTURO</a:t>
            </a:r>
            <a:endParaRPr b="0" lang="it-IT" sz="2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CasellaDiTesto 2"/>
          <p:cNvSpPr/>
          <p:nvPr/>
        </p:nvSpPr>
        <p:spPr>
          <a:xfrm>
            <a:off x="2123640" y="3418200"/>
            <a:ext cx="922464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it-IT" sz="2800" spc="-1" strike="noStrike">
                <a:solidFill>
                  <a:srgbClr val="000000"/>
                </a:solidFill>
                <a:latin typeface="Times New Roman"/>
              </a:rPr>
              <a:t>ESPERIENZA ESTETICA SOGGETTIVA?</a:t>
            </a:r>
            <a:endParaRPr b="0" lang="it-IT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CasellaDiTesto 4"/>
          <p:cNvSpPr/>
          <p:nvPr/>
        </p:nvSpPr>
        <p:spPr>
          <a:xfrm>
            <a:off x="2123640" y="1580400"/>
            <a:ext cx="911196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it-IT" sz="2800" spc="-1" strike="noStrike">
                <a:solidFill>
                  <a:srgbClr val="000000"/>
                </a:solidFill>
                <a:latin typeface="Times New Roman"/>
              </a:rPr>
              <a:t>STUDIO MONO-MULTICENTRICO RCT?</a:t>
            </a:r>
            <a:endParaRPr b="0" lang="it-IT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CasellaDiTesto 7"/>
          <p:cNvSpPr/>
          <p:nvPr/>
        </p:nvSpPr>
        <p:spPr>
          <a:xfrm>
            <a:off x="2192040" y="2611800"/>
            <a:ext cx="570564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it-IT" sz="2800" spc="-1" strike="noStrike">
                <a:solidFill>
                  <a:srgbClr val="000000"/>
                </a:solidFill>
                <a:latin typeface="Times New Roman"/>
              </a:rPr>
              <a:t>STESSO CAMPIONE?</a:t>
            </a:r>
            <a:endParaRPr b="0" lang="it-IT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CasellaDiTesto 8"/>
          <p:cNvSpPr/>
          <p:nvPr/>
        </p:nvSpPr>
        <p:spPr>
          <a:xfrm>
            <a:off x="2235600" y="4449600"/>
            <a:ext cx="817308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it-IT" sz="2800" spc="-1" strike="noStrike">
                <a:solidFill>
                  <a:srgbClr val="000000"/>
                </a:solidFill>
                <a:latin typeface="Times New Roman"/>
              </a:rPr>
              <a:t>QUALI ALTRI PARAMETRI OGGETTIVI?</a:t>
            </a:r>
            <a:endParaRPr b="0" lang="it-IT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5" name="Immagine 9" descr=""/>
          <p:cNvPicPr/>
          <p:nvPr/>
        </p:nvPicPr>
        <p:blipFill>
          <a:blip r:embed="rId2"/>
          <a:stretch/>
        </p:blipFill>
        <p:spPr>
          <a:xfrm>
            <a:off x="10033920" y="227520"/>
            <a:ext cx="1780920" cy="2561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6" name="Rectangle 3158"/>
          <p:cNvSpPr/>
          <p:nvPr/>
        </p:nvSpPr>
        <p:spPr>
          <a:xfrm>
            <a:off x="0" y="0"/>
            <a:ext cx="12188520" cy="68576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ptos"/>
            </a:endParaRPr>
          </a:p>
        </p:txBody>
      </p:sp>
      <p:pic>
        <p:nvPicPr>
          <p:cNvPr id="157" name="Picture 2" descr="05_Occhi_di_Dio"/>
          <p:cNvPicPr/>
          <p:nvPr/>
        </p:nvPicPr>
        <p:blipFill>
          <a:blip r:embed="rId1"/>
          <a:srcRect l="0" t="19025" r="0" b="10048"/>
          <a:stretch/>
        </p:blipFill>
        <p:spPr>
          <a:xfrm>
            <a:off x="0" y="0"/>
            <a:ext cx="9669240" cy="6857640"/>
          </a:xfrm>
          <a:prstGeom prst="rect">
            <a:avLst/>
          </a:prstGeom>
          <a:ln w="0">
            <a:noFill/>
          </a:ln>
        </p:spPr>
      </p:pic>
      <p:sp>
        <p:nvSpPr>
          <p:cNvPr id="158" name="Rectangle 3160"/>
          <p:cNvSpPr/>
          <p:nvPr/>
        </p:nvSpPr>
        <p:spPr>
          <a:xfrm flipH="1">
            <a:off x="5124240" y="0"/>
            <a:ext cx="7066440" cy="6857640"/>
          </a:xfrm>
          <a:prstGeom prst="rect">
            <a:avLst/>
          </a:prstGeom>
          <a:gradFill rotWithShape="0">
            <a:gsLst>
              <a:gs pos="52000">
                <a:srgbClr val="ffffff"/>
              </a:gs>
              <a:gs pos="100000">
                <a:srgbClr val="ffffff">
                  <a:alpha val="0"/>
                </a:srgbClr>
              </a:gs>
            </a:gsLst>
            <a:lin ang="108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ptos"/>
            </a:endParaRPr>
          </a:p>
        </p:txBody>
      </p:sp>
      <p:sp>
        <p:nvSpPr>
          <p:cNvPr id="159" name="CasellaDiTesto 4"/>
          <p:cNvSpPr/>
          <p:nvPr/>
        </p:nvSpPr>
        <p:spPr>
          <a:xfrm>
            <a:off x="8654040" y="2657520"/>
            <a:ext cx="3183120" cy="9237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algn="ctr">
              <a:lnSpc>
                <a:spcPct val="170000"/>
              </a:lnSpc>
            </a:pPr>
            <a:r>
              <a:rPr b="1" lang="en-US" sz="3200" spc="-1" strike="noStrike">
                <a:solidFill>
                  <a:srgbClr val="002060"/>
                </a:solidFill>
                <a:latin typeface="Times New Roman"/>
                <a:ea typeface="Calibri"/>
              </a:rPr>
              <a:t>GRAZIE</a:t>
            </a: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60" name="Immagine 1" descr=""/>
          <p:cNvPicPr/>
          <p:nvPr/>
        </p:nvPicPr>
        <p:blipFill>
          <a:blip r:embed="rId2"/>
          <a:stretch/>
        </p:blipFill>
        <p:spPr>
          <a:xfrm>
            <a:off x="8149320" y="4255560"/>
            <a:ext cx="3897720" cy="2460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2" descr="05_Occhi_di_Dio"/>
          <p:cNvPicPr/>
          <p:nvPr/>
        </p:nvPicPr>
        <p:blipFill>
          <a:blip r:embed="rId1"/>
          <a:srcRect l="0" t="19025" r="0" b="10048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54" name="Titolo 1"/>
          <p:cNvSpPr/>
          <p:nvPr/>
        </p:nvSpPr>
        <p:spPr>
          <a:xfrm>
            <a:off x="152280" y="141480"/>
            <a:ext cx="11876040" cy="655272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just">
              <a:lnSpc>
                <a:spcPct val="150000"/>
              </a:lnSpc>
            </a:pPr>
            <a:r>
              <a:rPr b="1" lang="it-IT" sz="400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b="0" lang="it-IT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Segnaposto contenuto 2"/>
          <p:cNvSpPr/>
          <p:nvPr/>
        </p:nvSpPr>
        <p:spPr>
          <a:xfrm>
            <a:off x="1937520" y="1038240"/>
            <a:ext cx="8925840" cy="1053000"/>
          </a:xfrm>
          <a:prstGeom prst="rect">
            <a:avLst/>
          </a:prstGeom>
          <a:solidFill>
            <a:srgbClr val="ffffff"/>
          </a:solidFill>
          <a:ln>
            <a:solidFill>
              <a:srgbClr val="e9713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anchor="t">
            <a:normAutofit fontScale="69000"/>
          </a:bodyPr>
          <a:p>
            <a:pPr algn="ctr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tabLst>
                <a:tab algn="l" pos="0"/>
              </a:tabLst>
            </a:pPr>
            <a:r>
              <a:rPr b="1" lang="it-IT" sz="1800" spc="-1" strike="noStrike">
                <a:solidFill>
                  <a:srgbClr val="000000"/>
                </a:solidFill>
                <a:latin typeface="Times New Roman"/>
                <a:ea typeface="Aptos"/>
              </a:rPr>
              <a:t>VALUTARE COME LA FRUIZIONE DI </a:t>
            </a:r>
            <a:r>
              <a:rPr b="1" i="1" lang="it-IT" sz="1800" spc="-1" strike="noStrike">
                <a:solidFill>
                  <a:srgbClr val="000000"/>
                </a:solidFill>
                <a:latin typeface="Times New Roman"/>
                <a:ea typeface="Aptos"/>
              </a:rPr>
              <a:t>TRANSLATIONAL MUSIC</a:t>
            </a:r>
            <a:r>
              <a:rPr b="1" lang="it-IT" sz="1800" spc="-1" strike="noStrike">
                <a:solidFill>
                  <a:srgbClr val="000000"/>
                </a:solidFill>
                <a:latin typeface="Times New Roman"/>
                <a:ea typeface="Aptos"/>
              </a:rPr>
              <a:t> E VIDEO D’ARTE, POSSANO INCIDERE SU ALCUNI PARAMETRI VITALI E SULLA QUALITÀ DI VITA DI PAZIENTI  CON CARCINOMA MAMMARIO IN TERAPIA ANTINEOPLASTICA CON PACLITAXEL SETTIMANALE</a:t>
            </a:r>
            <a:r>
              <a:rPr b="0" lang="it-IT" sz="1800" spc="-1" strike="noStrike">
                <a:solidFill>
                  <a:srgbClr val="000000"/>
                </a:solidFill>
                <a:latin typeface="Times New Roman"/>
                <a:ea typeface="Aptos"/>
              </a:rPr>
              <a:t>.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i="1" lang="it-IT" sz="2100" spc="-1" strike="noStrike">
                <a:solidFill>
                  <a:schemeClr val="accent2"/>
                </a:solidFill>
                <a:latin typeface="Times New Roman"/>
                <a:ea typeface="Aptos"/>
              </a:rPr>
              <a:t>Periodo di studio 4 settimane consecutive per 45 minuti a seduta</a:t>
            </a:r>
            <a:endParaRPr b="0" lang="it-IT" sz="2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Titolo 1"/>
          <p:cNvSpPr/>
          <p:nvPr/>
        </p:nvSpPr>
        <p:spPr>
          <a:xfrm>
            <a:off x="943920" y="-221400"/>
            <a:ext cx="10718280" cy="131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ctr">
              <a:lnSpc>
                <a:spcPct val="90000"/>
              </a:lnSpc>
            </a:pPr>
            <a:br>
              <a:rPr sz="3200"/>
            </a:br>
            <a:r>
              <a:rPr b="1" lang="it-IT" sz="2900" spc="-1" strike="noStrike">
                <a:solidFill>
                  <a:srgbClr val="215f9a"/>
                </a:solidFill>
                <a:latin typeface="Times New Roman"/>
                <a:ea typeface="Calibri"/>
              </a:rPr>
              <a:t>OBIETTIVO E METODI</a:t>
            </a:r>
            <a:endParaRPr b="0" lang="it-IT" sz="2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CasellaDiTesto 13"/>
          <p:cNvSpPr/>
          <p:nvPr/>
        </p:nvSpPr>
        <p:spPr>
          <a:xfrm>
            <a:off x="709560" y="2665080"/>
            <a:ext cx="5334120" cy="431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90000"/>
              </a:lnSpc>
              <a:spcAft>
                <a:spcPts val="601"/>
              </a:spcAft>
            </a:pPr>
            <a:r>
              <a:rPr b="1" lang="en-US" sz="1600" spc="-1" strike="noStrike">
                <a:solidFill>
                  <a:srgbClr val="002060"/>
                </a:solidFill>
                <a:latin typeface="Times New Roman"/>
                <a:ea typeface="Calibri"/>
              </a:rPr>
              <a:t>DISEGNO DI RICERCA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90000"/>
              </a:lnSpc>
              <a:spcAft>
                <a:spcPts val="601"/>
              </a:spcAft>
            </a:pPr>
            <a:r>
              <a:rPr b="0" lang="it-IT" sz="1600" spc="-1" strike="noStrike">
                <a:solidFill>
                  <a:srgbClr val="000000"/>
                </a:solidFill>
                <a:latin typeface="Times New Roman"/>
                <a:ea typeface="Calibri"/>
              </a:rPr>
              <a:t>Studio pilota osservazionale monocentrico 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90000"/>
              </a:lnSpc>
              <a:spcAft>
                <a:spcPts val="601"/>
              </a:spcAft>
            </a:pPr>
            <a:r>
              <a:rPr b="0" lang="it-IT" sz="1600" spc="-1" strike="noStrike">
                <a:solidFill>
                  <a:srgbClr val="000000"/>
                </a:solidFill>
                <a:latin typeface="Times New Roman"/>
                <a:ea typeface="Calibri"/>
              </a:rPr>
              <a:t>Periodo di studio maggio-dicembre 2024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90000"/>
              </a:lnSpc>
              <a:spcAft>
                <a:spcPts val="601"/>
              </a:spcAft>
            </a:pP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90000"/>
              </a:lnSpc>
              <a:spcAft>
                <a:spcPts val="601"/>
              </a:spcAft>
            </a:pPr>
            <a:r>
              <a:rPr b="1" lang="it-IT" sz="1600" spc="-1" strike="noStrike">
                <a:solidFill>
                  <a:srgbClr val="002060"/>
                </a:solidFill>
                <a:latin typeface="Times New Roman"/>
                <a:ea typeface="Calibri"/>
              </a:rPr>
              <a:t>POPOLAZIONE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90000"/>
              </a:lnSpc>
              <a:spcAft>
                <a:spcPts val="601"/>
              </a:spcAft>
            </a:pPr>
            <a:r>
              <a:rPr b="0" lang="it-IT" sz="1600" spc="-1" strike="noStrike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Calibri"/>
              </a:rPr>
              <a:t>12 donne con tumore della mammella in trattamento attivo con paclitaxel settimanale </a:t>
            </a:r>
            <a:r>
              <a:rPr b="0" lang="en-US" sz="1600" spc="-1" strike="noStrike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Calibri"/>
              </a:rPr>
              <a:t>(</a:t>
            </a:r>
            <a:r>
              <a:rPr b="0" lang="en-US" sz="1600" spc="-1" strike="noStrike">
                <a:solidFill>
                  <a:srgbClr val="000000"/>
                </a:solidFill>
                <a:latin typeface="Times New Roman"/>
                <a:ea typeface="Calibri"/>
              </a:rPr>
              <a:t>6 pz. trattate con musica e arte </a:t>
            </a:r>
            <a:r>
              <a:rPr b="0" i="1" lang="en-US" sz="1600" spc="-1" strike="noStrike">
                <a:solidFill>
                  <a:srgbClr val="000000"/>
                </a:solidFill>
                <a:latin typeface="Times New Roman"/>
                <a:ea typeface="Calibri"/>
              </a:rPr>
              <a:t>vs</a:t>
            </a:r>
            <a:r>
              <a:rPr b="0" lang="en-US" sz="1600" spc="-1" strike="noStrike">
                <a:solidFill>
                  <a:srgbClr val="000000"/>
                </a:solidFill>
                <a:latin typeface="Times New Roman"/>
                <a:ea typeface="Calibri"/>
              </a:rPr>
              <a:t> 6  trattate con pratica </a:t>
            </a:r>
            <a:r>
              <a:rPr b="0" i="1" lang="en-US" sz="1600" spc="-1" strike="noStrike">
                <a:solidFill>
                  <a:srgbClr val="000000"/>
                </a:solidFill>
                <a:latin typeface="Times New Roman"/>
                <a:ea typeface="Calibri"/>
              </a:rPr>
              <a:t>standard).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90000"/>
              </a:lnSpc>
              <a:spcAft>
                <a:spcPts val="601"/>
              </a:spcAft>
            </a:pP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90000"/>
              </a:lnSpc>
              <a:spcAft>
                <a:spcPts val="601"/>
              </a:spcAft>
            </a:pPr>
            <a:r>
              <a:rPr b="1" lang="en-US" sz="1600" spc="-1" strike="noStrike">
                <a:solidFill>
                  <a:srgbClr val="002060"/>
                </a:solidFill>
                <a:latin typeface="Times New Roman"/>
                <a:ea typeface="Calibri"/>
              </a:rPr>
              <a:t>SETTING E MATERIALI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104862"/>
              </a:buClr>
              <a:buSzPct val="85000"/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Times New Roman"/>
                <a:ea typeface="Calibri"/>
              </a:rPr>
              <a:t>Ipad e cuffie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104862"/>
              </a:buClr>
              <a:buSzPct val="85000"/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Times New Roman"/>
                <a:ea typeface="Calibri"/>
              </a:rPr>
              <a:t>Stanza dedicate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104862"/>
              </a:buClr>
              <a:buSzPct val="85000"/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Times New Roman"/>
                <a:ea typeface="Calibri"/>
              </a:rPr>
              <a:t>Video d’arte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104862"/>
              </a:buClr>
              <a:buSzPct val="85000"/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Times New Roman"/>
                <a:ea typeface="Calibri"/>
              </a:rPr>
              <a:t>45 minuti a seduta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CasellaDiTesto 18"/>
          <p:cNvSpPr/>
          <p:nvPr/>
        </p:nvSpPr>
        <p:spPr>
          <a:xfrm>
            <a:off x="6414480" y="2447640"/>
            <a:ext cx="5243760" cy="182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i="1" lang="it-IT" sz="1600" spc="-1" strike="noStrike">
                <a:solidFill>
                  <a:srgbClr val="002060"/>
                </a:solidFill>
                <a:latin typeface="Times New Roman"/>
                <a:ea typeface="Calibri"/>
              </a:rPr>
              <a:t>OUTCOME PRIMARI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  <a:tabLst>
                <a:tab algn="l" pos="228600"/>
              </a:tabLst>
            </a:pPr>
            <a:r>
              <a:rPr b="0" lang="it-IT" sz="1600" spc="-1" strike="noStrike">
                <a:solidFill>
                  <a:srgbClr val="000000"/>
                </a:solidFill>
                <a:latin typeface="Times New Roman"/>
                <a:ea typeface="Calibri"/>
              </a:rPr>
              <a:t>Valutazione dell’andamento dell’intensità del dolore: </a:t>
            </a:r>
            <a:r>
              <a:rPr b="0" i="1" lang="it-IT" sz="1600" spc="-1" strike="noStrike">
                <a:solidFill>
                  <a:srgbClr val="000000"/>
                </a:solidFill>
                <a:latin typeface="Times New Roman"/>
                <a:ea typeface="Calibri"/>
              </a:rPr>
              <a:t>Numeric rating scale</a:t>
            </a:r>
            <a:r>
              <a:rPr b="0" lang="it-IT" sz="1600" spc="-1" strike="noStrike">
                <a:solidFill>
                  <a:srgbClr val="000000"/>
                </a:solidFill>
                <a:latin typeface="Times New Roman"/>
                <a:ea typeface="Calibri"/>
              </a:rPr>
              <a:t> (</a:t>
            </a:r>
            <a:r>
              <a:rPr b="0" i="1" lang="it-IT" sz="1600" spc="-1" strike="noStrike">
                <a:solidFill>
                  <a:srgbClr val="000000"/>
                </a:solidFill>
                <a:latin typeface="Times New Roman"/>
                <a:ea typeface="Calibri"/>
              </a:rPr>
              <a:t>NRS</a:t>
            </a:r>
            <a:r>
              <a:rPr b="0" lang="it-IT" sz="1600" spc="-1" strike="noStrike">
                <a:solidFill>
                  <a:srgbClr val="000000"/>
                </a:solidFill>
                <a:latin typeface="Times New Roman"/>
                <a:ea typeface="Calibri"/>
              </a:rPr>
              <a:t>);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  <a:tabLst>
                <a:tab algn="l" pos="228600"/>
              </a:tabLst>
            </a:pPr>
            <a:r>
              <a:rPr b="0" lang="it-IT" sz="1600" spc="-1" strike="noStrike">
                <a:solidFill>
                  <a:srgbClr val="000000"/>
                </a:solidFill>
                <a:latin typeface="Times New Roman"/>
                <a:ea typeface="Calibri"/>
              </a:rPr>
              <a:t>Valutazione dell’andamento dei livelli di ansia e di depressione: </a:t>
            </a:r>
            <a:r>
              <a:rPr b="0" i="1" lang="it-IT" sz="1600" spc="-1" strike="noStrike">
                <a:solidFill>
                  <a:srgbClr val="000000"/>
                </a:solidFill>
                <a:latin typeface="Times New Roman"/>
                <a:ea typeface="Calibri"/>
              </a:rPr>
              <a:t>Hospital Anxiety and Depression Scale</a:t>
            </a:r>
            <a:r>
              <a:rPr b="0" lang="it-IT" sz="1600" spc="-1" strike="noStrike">
                <a:solidFill>
                  <a:srgbClr val="000000"/>
                </a:solidFill>
                <a:latin typeface="Times New Roman"/>
                <a:ea typeface="Calibri"/>
              </a:rPr>
              <a:t> (</a:t>
            </a:r>
            <a:r>
              <a:rPr b="0" i="1" lang="it-IT" sz="1600" spc="-1" strike="noStrike">
                <a:solidFill>
                  <a:srgbClr val="000000"/>
                </a:solidFill>
                <a:latin typeface="Times New Roman"/>
                <a:ea typeface="Calibri"/>
              </a:rPr>
              <a:t>HADS</a:t>
            </a:r>
            <a:r>
              <a:rPr b="0" lang="it-IT" sz="1600" spc="-1" strike="noStrike">
                <a:solidFill>
                  <a:srgbClr val="000000"/>
                </a:solidFill>
                <a:latin typeface="Times New Roman"/>
                <a:ea typeface="Calibri"/>
              </a:rPr>
              <a:t>).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228600"/>
              </a:tabLst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CasellaDiTesto 19"/>
          <p:cNvSpPr/>
          <p:nvPr/>
        </p:nvSpPr>
        <p:spPr>
          <a:xfrm>
            <a:off x="6386040" y="4088520"/>
            <a:ext cx="5272200" cy="206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i="1" lang="it-IT" sz="1600" spc="-1" strike="noStrike">
                <a:solidFill>
                  <a:srgbClr val="002060"/>
                </a:solidFill>
                <a:latin typeface="Times New Roman"/>
                <a:ea typeface="Calibri"/>
              </a:rPr>
              <a:t>OUTCOME SECONDARI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1600" spc="-1" strike="noStrike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Calibri"/>
              </a:rPr>
              <a:t>Qualità di vita: </a:t>
            </a:r>
            <a:r>
              <a:rPr b="0" i="1" lang="en-US" sz="1600" spc="-1" strike="noStrike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Calibri"/>
              </a:rPr>
              <a:t> European Organisation for Research and Treatment of Cancer Quality of Life Questionnaire</a:t>
            </a:r>
            <a:r>
              <a:rPr b="0" lang="en-US" sz="1600" spc="-1" strike="noStrike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Calibri"/>
              </a:rPr>
              <a:t> C30 (EORTC QLQ-C30);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it-IT" sz="1600" spc="-1" strike="noStrike">
                <a:solidFill>
                  <a:srgbClr val="000000"/>
                </a:solidFill>
                <a:latin typeface="Times New Roman"/>
                <a:ea typeface="Calibri"/>
              </a:rPr>
              <a:t>Valutazione del </a:t>
            </a:r>
            <a:r>
              <a:rPr b="0" i="1" lang="it-IT" sz="1600" spc="-1" strike="noStrike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Calibri"/>
              </a:rPr>
              <a:t>livello di soddisfazione</a:t>
            </a:r>
            <a:r>
              <a:rPr b="0" lang="it-IT" sz="1600" spc="-1" strike="noStrike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Calibri"/>
              </a:rPr>
              <a:t> percepito: “Questionario di gradimento</a:t>
            </a:r>
            <a:r>
              <a:rPr b="0" lang="it-IT" sz="1600" spc="-1" strike="noStrike">
                <a:solidFill>
                  <a:srgbClr val="000000"/>
                </a:solidFill>
                <a:latin typeface="Times New Roman"/>
                <a:ea typeface="Calibri"/>
              </a:rPr>
              <a:t>. Attività psicologica con pratiche meditative”.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0" name="Picture 2" descr="Cuffie Auricolari con Filo, Cuffie In Ear con Microfono,Cuffie Magnetici  Sport,Cuffiette con Filo e Controllo del Volume,stereo e audio Hi-Fi  Auricolari per Samsung,LG,Xiaomi,Huawei etc Jack da 3,5 mm : Amazon.it:  Elettronica"/>
          <p:cNvPicPr/>
          <p:nvPr/>
        </p:nvPicPr>
        <p:blipFill>
          <a:blip r:embed="rId2"/>
          <a:srcRect l="0" t="0" r="18478" b="0"/>
          <a:stretch/>
        </p:blipFill>
        <p:spPr>
          <a:xfrm>
            <a:off x="10669320" y="631440"/>
            <a:ext cx="1271880" cy="1886760"/>
          </a:xfrm>
          <a:prstGeom prst="rect">
            <a:avLst/>
          </a:prstGeom>
          <a:ln w="0">
            <a:noFill/>
          </a:ln>
        </p:spPr>
      </p:pic>
      <p:pic>
        <p:nvPicPr>
          <p:cNvPr id="61" name="Picture 6" descr="Il modello iPad più popolare di Apple offre ancora più prestazioni e  funzioni evolute - Apple (IT)"/>
          <p:cNvPicPr/>
          <p:nvPr/>
        </p:nvPicPr>
        <p:blipFill>
          <a:blip r:embed="rId3"/>
          <a:srcRect l="6854" t="2571" r="14135" b="0"/>
          <a:stretch/>
        </p:blipFill>
        <p:spPr>
          <a:xfrm>
            <a:off x="460440" y="261360"/>
            <a:ext cx="1534680" cy="2292120"/>
          </a:xfrm>
          <a:prstGeom prst="rect">
            <a:avLst/>
          </a:prstGeom>
          <a:ln w="0">
            <a:noFill/>
          </a:ln>
        </p:spPr>
      </p:pic>
      <p:sp>
        <p:nvSpPr>
          <p:cNvPr id="62" name="CasellaDiTesto 2"/>
          <p:cNvSpPr/>
          <p:nvPr/>
        </p:nvSpPr>
        <p:spPr>
          <a:xfrm>
            <a:off x="6292440" y="5969880"/>
            <a:ext cx="5371920" cy="72900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it-IT" sz="1400" spc="-1" strike="noStrike">
                <a:solidFill>
                  <a:srgbClr val="002060"/>
                </a:solidFill>
                <a:latin typeface="Times New Roman"/>
              </a:rPr>
              <a:t>Parere favorevole del Comitato Etico Territoriale  </a:t>
            </a: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it-IT" sz="1400" spc="-1" strike="noStrike">
                <a:solidFill>
                  <a:srgbClr val="002060"/>
                </a:solidFill>
                <a:latin typeface="Times New Roman"/>
              </a:rPr>
              <a:t>A.O.U. Città della Salute e della Scienza di Torino</a:t>
            </a: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it-IT" sz="1400" spc="-1" strike="noStrike">
                <a:solidFill>
                  <a:srgbClr val="002060"/>
                </a:solidFill>
                <a:latin typeface="Times New Roman"/>
                <a:ea typeface="Arial"/>
              </a:rPr>
              <a:t>Prot. n. 0055891 del 26/04/2024</a:t>
            </a: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Picture 2" descr="05_Occhi_di_Dio"/>
          <p:cNvPicPr/>
          <p:nvPr/>
        </p:nvPicPr>
        <p:blipFill>
          <a:blip r:embed="rId1"/>
          <a:srcRect l="0" t="19025" r="0" b="10048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64" name="Titolo 1"/>
          <p:cNvSpPr/>
          <p:nvPr/>
        </p:nvSpPr>
        <p:spPr>
          <a:xfrm>
            <a:off x="97920" y="130680"/>
            <a:ext cx="12017520" cy="66636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just">
              <a:lnSpc>
                <a:spcPct val="150000"/>
              </a:lnSpc>
            </a:pPr>
            <a:r>
              <a:rPr b="1" lang="it-IT" sz="400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b="0" lang="it-IT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-1917360" y="-256680"/>
            <a:ext cx="727668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 indent="0" algn="ctr">
              <a:lnSpc>
                <a:spcPct val="90000"/>
              </a:lnSpc>
              <a:buNone/>
            </a:pPr>
            <a:br>
              <a:rPr sz="3200"/>
            </a:br>
            <a:r>
              <a:rPr b="1" lang="it-IT" sz="2900" spc="-1" strike="noStrike">
                <a:solidFill>
                  <a:srgbClr val="215f9a"/>
                </a:solidFill>
                <a:latin typeface="Times New Roman"/>
                <a:ea typeface="Calibri"/>
              </a:rPr>
              <a:t>RISULTATI (N=12)</a:t>
            </a:r>
            <a:endParaRPr b="0" lang="it-IT" sz="2900" spc="-1" strike="noStrike">
              <a:solidFill>
                <a:srgbClr val="000000"/>
              </a:solidFill>
              <a:latin typeface="Aptos"/>
            </a:endParaRPr>
          </a:p>
        </p:txBody>
      </p:sp>
      <p:graphicFrame>
        <p:nvGraphicFramePr>
          <p:cNvPr id="66" name="Tabella 2"/>
          <p:cNvGraphicFramePr/>
          <p:nvPr/>
        </p:nvGraphicFramePr>
        <p:xfrm>
          <a:off x="3860640" y="392400"/>
          <a:ext cx="5418360" cy="6641280"/>
        </p:xfrm>
        <a:graphic>
          <a:graphicData uri="http://schemas.openxmlformats.org/drawingml/2006/table">
            <a:tbl>
              <a:tblPr/>
              <a:tblGrid>
                <a:gridCol w="2709000"/>
                <a:gridCol w="270900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it-IT" sz="1800" spc="-1" strike="noStrike">
                          <a:solidFill>
                            <a:schemeClr val="lt1"/>
                          </a:solidFill>
                          <a:latin typeface="Times New Roman"/>
                        </a:rPr>
                        <a:t>CARATTERISTICHE                                                                                                   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it-IT" sz="1800" spc="-1" strike="noStrike">
                          <a:solidFill>
                            <a:schemeClr val="lt1"/>
                          </a:solidFill>
                          <a:latin typeface="Aptos"/>
                        </a:rPr>
                        <a:t>n(%)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ETA’ media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2d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55.6 anni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2d8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Istruzione medio-alta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8 (66.6)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aec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Caregiver (marito)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2d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7 (58.3)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2d8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Terapia neoadiuvante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4 (33.3)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aec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Terapia adiuvante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2d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8 (66.6)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2d8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Stadiazione TNM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T1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T2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T3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T4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5 (41.6)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7 (58.3)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 (0.0)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 (0.0)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aec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N0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N1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N2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N3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2d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6 (50)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 (8.3)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4 (33.3)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 (8.3)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2d8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M0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12 (100)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aec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G1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G2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G3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2d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 (0.0)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6 (50)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6 (50)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2d8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2" descr="05_Occhi_di_Dio"/>
          <p:cNvPicPr/>
          <p:nvPr/>
        </p:nvPicPr>
        <p:blipFill>
          <a:blip r:embed="rId1"/>
          <a:srcRect l="0" t="19025" r="0" b="10048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68" name="Titolo 1"/>
          <p:cNvSpPr/>
          <p:nvPr/>
        </p:nvSpPr>
        <p:spPr>
          <a:xfrm>
            <a:off x="97920" y="130680"/>
            <a:ext cx="12017520" cy="66636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just">
              <a:lnSpc>
                <a:spcPct val="150000"/>
              </a:lnSpc>
            </a:pPr>
            <a:r>
              <a:rPr b="1" lang="it-IT" sz="400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b="0" lang="it-IT" sz="4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9" name="Picture 2" descr="05_Occhi_di_Dio"/>
          <p:cNvPicPr/>
          <p:nvPr/>
        </p:nvPicPr>
        <p:blipFill>
          <a:blip r:embed="rId2"/>
          <a:srcRect l="0" t="19023" r="0" b="10048"/>
          <a:stretch/>
        </p:blipFill>
        <p:spPr>
          <a:xfrm>
            <a:off x="0" y="0"/>
            <a:ext cx="12191400" cy="6857280"/>
          </a:xfrm>
          <a:prstGeom prst="rect">
            <a:avLst/>
          </a:prstGeom>
          <a:ln w="0">
            <a:noFill/>
          </a:ln>
        </p:spPr>
      </p:pic>
      <p:sp>
        <p:nvSpPr>
          <p:cNvPr id="70" name="Titolo 1"/>
          <p:cNvSpPr/>
          <p:nvPr/>
        </p:nvSpPr>
        <p:spPr>
          <a:xfrm>
            <a:off x="282600" y="266040"/>
            <a:ext cx="11379240" cy="6325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just">
              <a:lnSpc>
                <a:spcPct val="150000"/>
              </a:lnSpc>
            </a:pPr>
            <a:r>
              <a:rPr b="1" lang="it-IT" sz="400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b="0" lang="it-IT" sz="4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1" name="Immagine 4" descr=""/>
          <p:cNvPicPr/>
          <p:nvPr/>
        </p:nvPicPr>
        <p:blipFill>
          <a:blip r:embed="rId3"/>
          <a:stretch/>
        </p:blipFill>
        <p:spPr>
          <a:xfrm>
            <a:off x="459360" y="1752120"/>
            <a:ext cx="5659560" cy="3693240"/>
          </a:xfrm>
          <a:prstGeom prst="rect">
            <a:avLst/>
          </a:prstGeom>
          <a:ln w="0">
            <a:solidFill>
              <a:srgbClr val="ffffff"/>
            </a:solidFill>
          </a:ln>
        </p:spPr>
      </p:pic>
      <p:cxnSp>
        <p:nvCxnSpPr>
          <p:cNvPr id="72" name="Connettore diritto 14"/>
          <p:cNvCxnSpPr/>
          <p:nvPr/>
        </p:nvCxnSpPr>
        <p:spPr>
          <a:xfrm>
            <a:off x="1405440" y="3884400"/>
            <a:ext cx="492120" cy="466560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round/>
          </a:ln>
        </p:spPr>
      </p:cxnSp>
      <p:cxnSp>
        <p:nvCxnSpPr>
          <p:cNvPr id="73" name="Connettore diritto 15"/>
          <p:cNvCxnSpPr/>
          <p:nvPr/>
        </p:nvCxnSpPr>
        <p:spPr>
          <a:xfrm>
            <a:off x="2460240" y="3934800"/>
            <a:ext cx="599040" cy="583200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round/>
          </a:ln>
        </p:spPr>
      </p:cxnSp>
      <p:graphicFrame>
        <p:nvGraphicFramePr>
          <p:cNvPr id="74" name="Tabella 2"/>
          <p:cNvGraphicFramePr/>
          <p:nvPr/>
        </p:nvGraphicFramePr>
        <p:xfrm>
          <a:off x="805320" y="537480"/>
          <a:ext cx="10594800" cy="543240"/>
        </p:xfrm>
        <a:graphic>
          <a:graphicData uri="http://schemas.openxmlformats.org/drawingml/2006/table">
            <a:tbl>
              <a:tblPr/>
              <a:tblGrid>
                <a:gridCol w="10595160"/>
              </a:tblGrid>
              <a:tr h="5061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it-IT" sz="3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HADS</a:t>
                      </a:r>
                      <a:endParaRPr b="0" lang="it-IT" sz="3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 w="12240">
                      <a:solidFill>
                        <a:srgbClr val="a02b93"/>
                      </a:solidFill>
                    </a:lnT>
                    <a:lnB w="12240">
                      <a:solidFill>
                        <a:srgbClr val="a02b93"/>
                      </a:solidFill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5" name="Immagine 33" descr=""/>
          <p:cNvPicPr/>
          <p:nvPr/>
        </p:nvPicPr>
        <p:blipFill>
          <a:blip r:embed="rId4"/>
          <a:stretch/>
        </p:blipFill>
        <p:spPr>
          <a:xfrm>
            <a:off x="858960" y="5190120"/>
            <a:ext cx="5182200" cy="1440360"/>
          </a:xfrm>
          <a:prstGeom prst="rect">
            <a:avLst/>
          </a:prstGeom>
          <a:ln w="0">
            <a:noFill/>
          </a:ln>
        </p:spPr>
      </p:pic>
      <p:pic>
        <p:nvPicPr>
          <p:cNvPr id="76" name="Immagine 36" descr=""/>
          <p:cNvPicPr/>
          <p:nvPr/>
        </p:nvPicPr>
        <p:blipFill>
          <a:blip r:embed="rId5"/>
          <a:stretch/>
        </p:blipFill>
        <p:spPr>
          <a:xfrm>
            <a:off x="6075720" y="1704600"/>
            <a:ext cx="5365440" cy="40064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7" name="Tabella 39"/>
          <p:cNvGraphicFramePr/>
          <p:nvPr/>
        </p:nvGraphicFramePr>
        <p:xfrm>
          <a:off x="6370920" y="1306080"/>
          <a:ext cx="5004720" cy="495360"/>
        </p:xfrm>
        <a:graphic>
          <a:graphicData uri="http://schemas.openxmlformats.org/drawingml/2006/table">
            <a:tbl>
              <a:tblPr/>
              <a:tblGrid>
                <a:gridCol w="5005080"/>
              </a:tblGrid>
              <a:tr h="4953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it-IT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DEPRESSIONE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8" name="Immagine 40" descr=""/>
          <p:cNvPicPr/>
          <p:nvPr/>
        </p:nvPicPr>
        <p:blipFill>
          <a:blip r:embed="rId6"/>
          <a:stretch/>
        </p:blipFill>
        <p:spPr>
          <a:xfrm>
            <a:off x="6412680" y="5181480"/>
            <a:ext cx="5182200" cy="1440360"/>
          </a:xfrm>
          <a:prstGeom prst="rect">
            <a:avLst/>
          </a:prstGeom>
          <a:ln w="0">
            <a:noFill/>
          </a:ln>
        </p:spPr>
      </p:pic>
      <p:cxnSp>
        <p:nvCxnSpPr>
          <p:cNvPr id="79" name="Connettore diritto 48"/>
          <p:cNvCxnSpPr/>
          <p:nvPr/>
        </p:nvCxnSpPr>
        <p:spPr>
          <a:xfrm>
            <a:off x="6991560" y="4431960"/>
            <a:ext cx="391320" cy="318240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round/>
          </a:ln>
        </p:spPr>
      </p:cxnSp>
      <p:cxnSp>
        <p:nvCxnSpPr>
          <p:cNvPr id="80" name="Connettore diritto 50"/>
          <p:cNvCxnSpPr/>
          <p:nvPr/>
        </p:nvCxnSpPr>
        <p:spPr>
          <a:xfrm>
            <a:off x="8029440" y="4721040"/>
            <a:ext cx="351000" cy="237960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round/>
          </a:ln>
        </p:spPr>
      </p:cxnSp>
      <p:graphicFrame>
        <p:nvGraphicFramePr>
          <p:cNvPr id="81" name="Tabella 6"/>
          <p:cNvGraphicFramePr/>
          <p:nvPr/>
        </p:nvGraphicFramePr>
        <p:xfrm>
          <a:off x="705240" y="1317600"/>
          <a:ext cx="5365800" cy="495360"/>
        </p:xfrm>
        <a:graphic>
          <a:graphicData uri="http://schemas.openxmlformats.org/drawingml/2006/table">
            <a:tbl>
              <a:tblPr/>
              <a:tblGrid>
                <a:gridCol w="5366160"/>
              </a:tblGrid>
              <a:tr h="4953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it-IT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ANSIA</a:t>
                      </a:r>
                      <a:endParaRPr b="0" lang="it-I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sp>
        <p:nvSpPr>
          <p:cNvPr id="82" name="Rettangolo 35"/>
          <p:cNvSpPr/>
          <p:nvPr/>
        </p:nvSpPr>
        <p:spPr>
          <a:xfrm>
            <a:off x="638280" y="5783760"/>
            <a:ext cx="5290200" cy="27792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i="1" lang="it-IT" sz="1400" spc="-1" strike="noStrike">
                <a:solidFill>
                  <a:srgbClr val="000000"/>
                </a:solidFill>
                <a:latin typeface="Times New Roman"/>
              </a:rPr>
              <a:t>Time </a:t>
            </a: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Rettangolo 41"/>
          <p:cNvSpPr/>
          <p:nvPr/>
        </p:nvSpPr>
        <p:spPr>
          <a:xfrm>
            <a:off x="6358680" y="5614560"/>
            <a:ext cx="5290200" cy="48960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i="1" lang="it-IT" sz="1400" spc="-1" strike="noStrike">
                <a:solidFill>
                  <a:srgbClr val="000000"/>
                </a:solidFill>
                <a:latin typeface="Times New Roman"/>
              </a:rPr>
              <a:t>Time </a:t>
            </a: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Picture 2" descr="05_Occhi_di_Dio"/>
          <p:cNvPicPr/>
          <p:nvPr/>
        </p:nvPicPr>
        <p:blipFill>
          <a:blip r:embed="rId1"/>
          <a:srcRect l="0" t="19025" r="0" b="10048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85" name="Titolo 1"/>
          <p:cNvSpPr/>
          <p:nvPr/>
        </p:nvSpPr>
        <p:spPr>
          <a:xfrm>
            <a:off x="152280" y="141480"/>
            <a:ext cx="11876040" cy="655272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just">
              <a:lnSpc>
                <a:spcPct val="150000"/>
              </a:lnSpc>
            </a:pPr>
            <a:r>
              <a:rPr b="1" lang="it-IT" sz="400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b="0" lang="it-IT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Titolo 1"/>
          <p:cNvSpPr/>
          <p:nvPr/>
        </p:nvSpPr>
        <p:spPr>
          <a:xfrm>
            <a:off x="943920" y="-221400"/>
            <a:ext cx="10718280" cy="131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ctr">
              <a:lnSpc>
                <a:spcPct val="90000"/>
              </a:lnSpc>
            </a:pPr>
            <a:endParaRPr b="1" lang="it-IT" sz="2900" spc="-1" strike="noStrike">
              <a:solidFill>
                <a:srgbClr val="215f9a"/>
              </a:solidFill>
              <a:latin typeface="Times New Roman"/>
              <a:ea typeface="Calibri"/>
            </a:endParaRPr>
          </a:p>
        </p:txBody>
      </p:sp>
      <p:sp>
        <p:nvSpPr>
          <p:cNvPr id="87" name="Titolo 1"/>
          <p:cNvSpPr/>
          <p:nvPr/>
        </p:nvSpPr>
        <p:spPr>
          <a:xfrm>
            <a:off x="832680" y="-246960"/>
            <a:ext cx="10515240" cy="11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ctr">
              <a:lnSpc>
                <a:spcPct val="90000"/>
              </a:lnSpc>
            </a:pPr>
            <a:br>
              <a:rPr sz="3200"/>
            </a:br>
            <a:r>
              <a:rPr b="1" lang="it-IT" sz="2900" spc="-1" strike="noStrike">
                <a:solidFill>
                  <a:srgbClr val="215f9a"/>
                </a:solidFill>
                <a:latin typeface="Times New Roman"/>
                <a:ea typeface="Calibri"/>
              </a:rPr>
              <a:t>EORTC QLQ C-30</a:t>
            </a:r>
            <a:endParaRPr b="0" lang="it-IT" sz="29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8" name="Immagine 4" descr=""/>
          <p:cNvPicPr/>
          <p:nvPr/>
        </p:nvPicPr>
        <p:blipFill>
          <a:blip r:embed="rId2"/>
          <a:stretch/>
        </p:blipFill>
        <p:spPr>
          <a:xfrm>
            <a:off x="2698560" y="1447560"/>
            <a:ext cx="8429040" cy="4895640"/>
          </a:xfrm>
          <a:prstGeom prst="rect">
            <a:avLst/>
          </a:prstGeom>
          <a:ln w="0">
            <a:noFill/>
          </a:ln>
        </p:spPr>
      </p:pic>
      <p:sp>
        <p:nvSpPr>
          <p:cNvPr id="89" name="CasellaDiTesto 10"/>
          <p:cNvSpPr/>
          <p:nvPr/>
        </p:nvSpPr>
        <p:spPr>
          <a:xfrm>
            <a:off x="4302360" y="1047600"/>
            <a:ext cx="5436000" cy="39456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it-IT" sz="2000" spc="-1" strike="noStrike">
                <a:solidFill>
                  <a:srgbClr val="000000"/>
                </a:solidFill>
                <a:latin typeface="Times New Roman"/>
              </a:rPr>
              <a:t>FUNCTIONAL SCALES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Rettangolo 14"/>
          <p:cNvSpPr/>
          <p:nvPr/>
        </p:nvSpPr>
        <p:spPr>
          <a:xfrm>
            <a:off x="3156480" y="5870160"/>
            <a:ext cx="663480" cy="300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1800" spc="-1" strike="noStrike">
                <a:solidFill>
                  <a:srgbClr val="000000"/>
                </a:solidFill>
                <a:latin typeface="Aptos"/>
              </a:rPr>
              <a:t>1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Rettangolo 15"/>
          <p:cNvSpPr/>
          <p:nvPr/>
        </p:nvSpPr>
        <p:spPr>
          <a:xfrm>
            <a:off x="5012640" y="5870160"/>
            <a:ext cx="663480" cy="300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1800" spc="-1" strike="noStrike">
                <a:solidFill>
                  <a:srgbClr val="000000"/>
                </a:solidFill>
                <a:latin typeface="Aptos"/>
              </a:rPr>
              <a:t>4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Rettangolo 16"/>
          <p:cNvSpPr/>
          <p:nvPr/>
        </p:nvSpPr>
        <p:spPr>
          <a:xfrm>
            <a:off x="7029360" y="5897520"/>
            <a:ext cx="663480" cy="300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1800" spc="-1" strike="noStrike">
                <a:solidFill>
                  <a:srgbClr val="000000"/>
                </a:solidFill>
                <a:latin typeface="Aptos"/>
              </a:rPr>
              <a:t>1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Rettangolo 17"/>
          <p:cNvSpPr/>
          <p:nvPr/>
        </p:nvSpPr>
        <p:spPr>
          <a:xfrm>
            <a:off x="8885160" y="5897520"/>
            <a:ext cx="663480" cy="300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1800" spc="-1" strike="noStrike">
                <a:solidFill>
                  <a:srgbClr val="000000"/>
                </a:solidFill>
                <a:latin typeface="Aptos"/>
              </a:rPr>
              <a:t>4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Ovale 18"/>
          <p:cNvSpPr/>
          <p:nvPr/>
        </p:nvSpPr>
        <p:spPr>
          <a:xfrm>
            <a:off x="3337560" y="2024640"/>
            <a:ext cx="3584880" cy="3385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it-IT" sz="1800" spc="-1" strike="noStrike">
              <a:solidFill>
                <a:schemeClr val="lt1"/>
              </a:solidFill>
              <a:latin typeface="Aptos"/>
            </a:endParaRPr>
          </a:p>
        </p:txBody>
      </p:sp>
      <p:sp>
        <p:nvSpPr>
          <p:cNvPr id="95" name="Rettangolo 23"/>
          <p:cNvSpPr/>
          <p:nvPr/>
        </p:nvSpPr>
        <p:spPr>
          <a:xfrm>
            <a:off x="303480" y="2920320"/>
            <a:ext cx="2559240" cy="2565360"/>
          </a:xfrm>
          <a:prstGeom prst="rect">
            <a:avLst/>
          </a:prstGeom>
          <a:solidFill>
            <a:srgbClr val="ffff99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just">
              <a:lnSpc>
                <a:spcPct val="150000"/>
              </a:lnSpc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PERCEZIONE DELLO STATO:</a:t>
            </a: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5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FISICO</a:t>
            </a: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5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COGNITIVO</a:t>
            </a: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5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EMOTIVO</a:t>
            </a: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5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SOCIALE</a:t>
            </a:r>
            <a:r>
              <a:rPr b="1" lang="it-IT" sz="1400" spc="-1" strike="noStrike">
                <a:solidFill>
                  <a:srgbClr val="000000"/>
                </a:solidFill>
                <a:latin typeface="Times New Roman"/>
              </a:rPr>
              <a:t>  </a:t>
            </a: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</a:pP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Picture 2" descr="05_Occhi_di_Dio"/>
          <p:cNvPicPr/>
          <p:nvPr/>
        </p:nvPicPr>
        <p:blipFill>
          <a:blip r:embed="rId1"/>
          <a:srcRect l="0" t="19025" r="0" b="10048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97" name="Titolo 1"/>
          <p:cNvSpPr/>
          <p:nvPr/>
        </p:nvSpPr>
        <p:spPr>
          <a:xfrm>
            <a:off x="152280" y="141480"/>
            <a:ext cx="11876040" cy="655272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just">
              <a:lnSpc>
                <a:spcPct val="150000"/>
              </a:lnSpc>
            </a:pPr>
            <a:r>
              <a:rPr b="1" lang="it-IT" sz="400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b="0" lang="it-IT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Titolo 1"/>
          <p:cNvSpPr/>
          <p:nvPr/>
        </p:nvSpPr>
        <p:spPr>
          <a:xfrm>
            <a:off x="943920" y="-221400"/>
            <a:ext cx="10718280" cy="131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ctr">
              <a:lnSpc>
                <a:spcPct val="90000"/>
              </a:lnSpc>
            </a:pPr>
            <a:endParaRPr b="1" lang="it-IT" sz="2900" spc="-1" strike="noStrike">
              <a:solidFill>
                <a:srgbClr val="215f9a"/>
              </a:solidFill>
              <a:latin typeface="Times New Roman"/>
              <a:ea typeface="Calibri"/>
            </a:endParaRPr>
          </a:p>
        </p:txBody>
      </p:sp>
      <p:pic>
        <p:nvPicPr>
          <p:cNvPr id="99" name="Immagine 7" descr=""/>
          <p:cNvPicPr/>
          <p:nvPr/>
        </p:nvPicPr>
        <p:blipFill>
          <a:blip r:embed="rId2"/>
          <a:stretch/>
        </p:blipFill>
        <p:spPr>
          <a:xfrm>
            <a:off x="2700720" y="1272960"/>
            <a:ext cx="8872920" cy="4935600"/>
          </a:xfrm>
          <a:prstGeom prst="rect">
            <a:avLst/>
          </a:prstGeom>
          <a:ln w="0">
            <a:noFill/>
          </a:ln>
        </p:spPr>
      </p:pic>
      <p:sp>
        <p:nvSpPr>
          <p:cNvPr id="100" name="CasellaDiTesto 8"/>
          <p:cNvSpPr/>
          <p:nvPr/>
        </p:nvSpPr>
        <p:spPr>
          <a:xfrm>
            <a:off x="4011120" y="950400"/>
            <a:ext cx="5436000" cy="39456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it-IT" sz="2000" spc="-1" strike="noStrike">
                <a:solidFill>
                  <a:srgbClr val="000000"/>
                </a:solidFill>
                <a:latin typeface="Times New Roman"/>
              </a:rPr>
              <a:t>SYMPTOM SCALE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Titolo 1"/>
          <p:cNvSpPr/>
          <p:nvPr/>
        </p:nvSpPr>
        <p:spPr>
          <a:xfrm>
            <a:off x="832680" y="-246960"/>
            <a:ext cx="10515240" cy="11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ctr">
              <a:lnSpc>
                <a:spcPct val="90000"/>
              </a:lnSpc>
            </a:pPr>
            <a:br>
              <a:rPr sz="3200"/>
            </a:br>
            <a:r>
              <a:rPr b="1" lang="it-IT" sz="2900" spc="-1" strike="noStrike">
                <a:solidFill>
                  <a:srgbClr val="215f9a"/>
                </a:solidFill>
                <a:latin typeface="Times New Roman"/>
                <a:ea typeface="Calibri"/>
              </a:rPr>
              <a:t>EORTC QLQ C-30</a:t>
            </a:r>
            <a:endParaRPr b="0" lang="it-IT" sz="2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Rettangolo 14"/>
          <p:cNvSpPr/>
          <p:nvPr/>
        </p:nvSpPr>
        <p:spPr>
          <a:xfrm>
            <a:off x="4033440" y="5732640"/>
            <a:ext cx="663480" cy="300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1800" spc="-1" strike="noStrike">
                <a:solidFill>
                  <a:srgbClr val="000000"/>
                </a:solidFill>
                <a:latin typeface="Aptos"/>
              </a:rPr>
              <a:t>1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Rettangolo 15"/>
          <p:cNvSpPr/>
          <p:nvPr/>
        </p:nvSpPr>
        <p:spPr>
          <a:xfrm>
            <a:off x="5889600" y="5732640"/>
            <a:ext cx="663480" cy="300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1800" spc="-1" strike="noStrike">
                <a:solidFill>
                  <a:srgbClr val="000000"/>
                </a:solidFill>
                <a:latin typeface="Aptos"/>
              </a:rPr>
              <a:t>4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Rettangolo 16"/>
          <p:cNvSpPr/>
          <p:nvPr/>
        </p:nvSpPr>
        <p:spPr>
          <a:xfrm>
            <a:off x="8206560" y="5734800"/>
            <a:ext cx="663480" cy="300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1800" spc="-1" strike="noStrike">
                <a:solidFill>
                  <a:srgbClr val="000000"/>
                </a:solidFill>
                <a:latin typeface="Aptos"/>
              </a:rPr>
              <a:t>1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Rettangolo 17"/>
          <p:cNvSpPr/>
          <p:nvPr/>
        </p:nvSpPr>
        <p:spPr>
          <a:xfrm>
            <a:off x="10062720" y="5734800"/>
            <a:ext cx="663480" cy="300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1800" spc="-1" strike="noStrike">
                <a:solidFill>
                  <a:srgbClr val="000000"/>
                </a:solidFill>
                <a:latin typeface="Aptos"/>
              </a:rPr>
              <a:t>4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Ovale 18"/>
          <p:cNvSpPr/>
          <p:nvPr/>
        </p:nvSpPr>
        <p:spPr>
          <a:xfrm>
            <a:off x="3557520" y="2901600"/>
            <a:ext cx="3584880" cy="3385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it-IT" sz="1800" spc="-1" strike="noStrike">
              <a:solidFill>
                <a:schemeClr val="lt1"/>
              </a:solidFill>
              <a:latin typeface="Aptos"/>
            </a:endParaRPr>
          </a:p>
        </p:txBody>
      </p:sp>
      <p:sp>
        <p:nvSpPr>
          <p:cNvPr id="107" name="Rettangolo 23"/>
          <p:cNvSpPr/>
          <p:nvPr/>
        </p:nvSpPr>
        <p:spPr>
          <a:xfrm>
            <a:off x="550800" y="1721160"/>
            <a:ext cx="1942200" cy="4311720"/>
          </a:xfrm>
          <a:prstGeom prst="rect">
            <a:avLst/>
          </a:prstGeom>
          <a:solidFill>
            <a:srgbClr val="ffff99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it-IT" sz="2000" spc="-1" strike="noStrike">
                <a:solidFill>
                  <a:srgbClr val="000000"/>
                </a:solidFill>
                <a:latin typeface="Times New Roman"/>
              </a:rPr>
              <a:t>FATIGUE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it-IT" sz="2000" spc="-1" strike="noStrike">
                <a:solidFill>
                  <a:srgbClr val="000000"/>
                </a:solidFill>
                <a:latin typeface="Times New Roman"/>
              </a:rPr>
              <a:t>NAUSEA E VOMITO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it-IT" sz="2000" spc="-1" strike="noStrike">
                <a:solidFill>
                  <a:srgbClr val="000000"/>
                </a:solidFill>
                <a:latin typeface="Times New Roman"/>
              </a:rPr>
              <a:t>DOLORE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it-IT" sz="2000" spc="-1" strike="noStrike">
                <a:solidFill>
                  <a:srgbClr val="000000"/>
                </a:solidFill>
                <a:latin typeface="Times New Roman"/>
              </a:rPr>
              <a:t>DISPNEA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it-IT" sz="2000" spc="-1" strike="noStrike">
                <a:solidFill>
                  <a:srgbClr val="000000"/>
                </a:solidFill>
                <a:latin typeface="Times New Roman"/>
              </a:rPr>
              <a:t>INSONNIA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it-IT" sz="2000" spc="-1" strike="noStrike">
                <a:solidFill>
                  <a:srgbClr val="000000"/>
                </a:solidFill>
                <a:latin typeface="Times New Roman"/>
              </a:rPr>
              <a:t>INAPPETENZA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it-IT" sz="2000" spc="-1" strike="noStrike">
                <a:solidFill>
                  <a:srgbClr val="000000"/>
                </a:solidFill>
                <a:latin typeface="Times New Roman"/>
              </a:rPr>
              <a:t>STITICHEZZA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it-IT" sz="2000" spc="-1" strike="noStrike">
                <a:solidFill>
                  <a:srgbClr val="000000"/>
                </a:solidFill>
                <a:latin typeface="Times New Roman"/>
              </a:rPr>
              <a:t>DIARREA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it-IT" sz="2000" spc="-1" strike="noStrike">
                <a:solidFill>
                  <a:srgbClr val="000000"/>
                </a:solidFill>
                <a:latin typeface="Times New Roman"/>
              </a:rPr>
              <a:t>TOSSICITÀ FINANZIARIA 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Picture 2" descr="05_Occhi_di_Dio"/>
          <p:cNvPicPr/>
          <p:nvPr/>
        </p:nvPicPr>
        <p:blipFill>
          <a:blip r:embed="rId1"/>
          <a:srcRect l="0" t="19025" r="0" b="10048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09" name="Titolo 1"/>
          <p:cNvSpPr/>
          <p:nvPr/>
        </p:nvSpPr>
        <p:spPr>
          <a:xfrm>
            <a:off x="140040" y="141480"/>
            <a:ext cx="11876040" cy="655272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just">
              <a:lnSpc>
                <a:spcPct val="150000"/>
              </a:lnSpc>
            </a:pPr>
            <a:r>
              <a:rPr b="1" lang="it-IT" sz="400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b="0" lang="it-IT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Titolo 1"/>
          <p:cNvSpPr/>
          <p:nvPr/>
        </p:nvSpPr>
        <p:spPr>
          <a:xfrm>
            <a:off x="943920" y="-221400"/>
            <a:ext cx="10718280" cy="131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ctr">
              <a:lnSpc>
                <a:spcPct val="90000"/>
              </a:lnSpc>
            </a:pPr>
            <a:endParaRPr b="1" lang="it-IT" sz="2900" spc="-1" strike="noStrike">
              <a:solidFill>
                <a:srgbClr val="215f9a"/>
              </a:solidFill>
              <a:latin typeface="Times New Roman"/>
              <a:ea typeface="Calibri"/>
            </a:endParaRPr>
          </a:p>
        </p:txBody>
      </p:sp>
      <p:pic>
        <p:nvPicPr>
          <p:cNvPr id="111" name="Immagine 1" descr=""/>
          <p:cNvPicPr/>
          <p:nvPr/>
        </p:nvPicPr>
        <p:blipFill>
          <a:blip r:embed="rId2"/>
          <a:stretch/>
        </p:blipFill>
        <p:spPr>
          <a:xfrm>
            <a:off x="1788480" y="1393200"/>
            <a:ext cx="8603640" cy="4996800"/>
          </a:xfrm>
          <a:prstGeom prst="rect">
            <a:avLst/>
          </a:prstGeom>
          <a:ln w="0">
            <a:noFill/>
          </a:ln>
        </p:spPr>
      </p:pic>
      <p:sp>
        <p:nvSpPr>
          <p:cNvPr id="112" name="Titolo 1"/>
          <p:cNvSpPr/>
          <p:nvPr/>
        </p:nvSpPr>
        <p:spPr>
          <a:xfrm>
            <a:off x="832680" y="-246960"/>
            <a:ext cx="10515240" cy="11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ctr">
              <a:lnSpc>
                <a:spcPct val="90000"/>
              </a:lnSpc>
            </a:pPr>
            <a:br>
              <a:rPr sz="3200"/>
            </a:br>
            <a:r>
              <a:rPr b="1" lang="it-IT" sz="2900" spc="-1" strike="noStrike">
                <a:solidFill>
                  <a:srgbClr val="215f9a"/>
                </a:solidFill>
                <a:latin typeface="Times New Roman"/>
                <a:ea typeface="Calibri"/>
              </a:rPr>
              <a:t>EORTC QLQ C-30</a:t>
            </a:r>
            <a:endParaRPr b="0" lang="it-IT" sz="2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CasellaDiTesto 4"/>
          <p:cNvSpPr/>
          <p:nvPr/>
        </p:nvSpPr>
        <p:spPr>
          <a:xfrm>
            <a:off x="3372480" y="950400"/>
            <a:ext cx="5436000" cy="39456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it-IT" sz="2000" spc="-1" strike="noStrike">
                <a:solidFill>
                  <a:srgbClr val="000000"/>
                </a:solidFill>
                <a:latin typeface="Times New Roman"/>
              </a:rPr>
              <a:t>GLOBAL HEALTH STATUS/QOL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Rettangolo 6"/>
          <p:cNvSpPr/>
          <p:nvPr/>
        </p:nvSpPr>
        <p:spPr>
          <a:xfrm>
            <a:off x="3093840" y="5907960"/>
            <a:ext cx="663480" cy="300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1800" spc="-1" strike="noStrike">
                <a:solidFill>
                  <a:srgbClr val="000000"/>
                </a:solidFill>
                <a:latin typeface="Aptos"/>
              </a:rPr>
              <a:t>1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Rettangolo 7"/>
          <p:cNvSpPr/>
          <p:nvPr/>
        </p:nvSpPr>
        <p:spPr>
          <a:xfrm>
            <a:off x="4950000" y="5907960"/>
            <a:ext cx="663480" cy="300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1800" spc="-1" strike="noStrike">
                <a:solidFill>
                  <a:srgbClr val="000000"/>
                </a:solidFill>
                <a:latin typeface="Aptos"/>
              </a:rPr>
              <a:t>4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Rettangolo 8"/>
          <p:cNvSpPr/>
          <p:nvPr/>
        </p:nvSpPr>
        <p:spPr>
          <a:xfrm>
            <a:off x="7102080" y="5932800"/>
            <a:ext cx="663480" cy="300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1800" spc="-1" strike="noStrike">
                <a:solidFill>
                  <a:srgbClr val="000000"/>
                </a:solidFill>
                <a:latin typeface="Aptos"/>
              </a:rPr>
              <a:t>1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Rettangolo 9"/>
          <p:cNvSpPr/>
          <p:nvPr/>
        </p:nvSpPr>
        <p:spPr>
          <a:xfrm>
            <a:off x="8958240" y="5932800"/>
            <a:ext cx="663480" cy="300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1800" spc="-1" strike="noStrike">
                <a:solidFill>
                  <a:srgbClr val="000000"/>
                </a:solidFill>
                <a:latin typeface="Aptos"/>
              </a:rPr>
              <a:t>4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Ovale 1"/>
          <p:cNvSpPr/>
          <p:nvPr/>
        </p:nvSpPr>
        <p:spPr>
          <a:xfrm>
            <a:off x="4305240" y="2880000"/>
            <a:ext cx="2354760" cy="1620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endParaRPr b="0" lang="it-IT" sz="1800" spc="-1" strike="noStrike">
              <a:solidFill>
                <a:schemeClr val="lt1"/>
              </a:solidFill>
              <a:latin typeface="Apto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Picture 2" descr="05_Occhi_di_Dio"/>
          <p:cNvPicPr/>
          <p:nvPr/>
        </p:nvPicPr>
        <p:blipFill>
          <a:blip r:embed="rId1"/>
          <a:srcRect l="0" t="19025" r="0" b="10048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20" name="Titolo 1"/>
          <p:cNvSpPr/>
          <p:nvPr/>
        </p:nvSpPr>
        <p:spPr>
          <a:xfrm>
            <a:off x="152280" y="141480"/>
            <a:ext cx="11876040" cy="655272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just">
              <a:lnSpc>
                <a:spcPct val="150000"/>
              </a:lnSpc>
            </a:pPr>
            <a:r>
              <a:rPr b="1" lang="it-IT" sz="400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b="0" lang="it-IT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Titolo 1"/>
          <p:cNvSpPr/>
          <p:nvPr/>
        </p:nvSpPr>
        <p:spPr>
          <a:xfrm>
            <a:off x="943920" y="-221400"/>
            <a:ext cx="10718280" cy="131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ctr">
              <a:lnSpc>
                <a:spcPct val="90000"/>
              </a:lnSpc>
            </a:pPr>
            <a:endParaRPr b="1" lang="it-IT" sz="2900" spc="-1" strike="noStrike">
              <a:solidFill>
                <a:srgbClr val="215f9a"/>
              </a:solidFill>
              <a:latin typeface="Times New Roman"/>
              <a:ea typeface="Calibri"/>
            </a:endParaRPr>
          </a:p>
        </p:txBody>
      </p:sp>
      <p:sp>
        <p:nvSpPr>
          <p:cNvPr id="122" name="Titolo 1"/>
          <p:cNvSpPr/>
          <p:nvPr/>
        </p:nvSpPr>
        <p:spPr>
          <a:xfrm>
            <a:off x="983160" y="-221400"/>
            <a:ext cx="10515240" cy="11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ctr">
              <a:lnSpc>
                <a:spcPct val="90000"/>
              </a:lnSpc>
            </a:pPr>
            <a:br>
              <a:rPr sz="3200"/>
            </a:br>
            <a:r>
              <a:rPr b="1" lang="it-IT" sz="2900" spc="-1" strike="noStrike">
                <a:solidFill>
                  <a:srgbClr val="215f9a"/>
                </a:solidFill>
                <a:latin typeface="Times New Roman"/>
                <a:ea typeface="Calibri"/>
              </a:rPr>
              <a:t>PARAMETRI VITALI – Frequenza cardiaca</a:t>
            </a:r>
            <a:endParaRPr b="0" lang="it-IT" sz="29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3" name="Immagine 4" descr=""/>
          <p:cNvPicPr/>
          <p:nvPr/>
        </p:nvPicPr>
        <p:blipFill>
          <a:blip r:embed="rId2"/>
          <a:stretch/>
        </p:blipFill>
        <p:spPr>
          <a:xfrm>
            <a:off x="1414800" y="939240"/>
            <a:ext cx="9187560" cy="5335920"/>
          </a:xfrm>
          <a:prstGeom prst="rect">
            <a:avLst/>
          </a:prstGeom>
          <a:ln w="0">
            <a:noFill/>
          </a:ln>
        </p:spPr>
      </p:pic>
      <p:sp>
        <p:nvSpPr>
          <p:cNvPr id="124" name="Ovale 6"/>
          <p:cNvSpPr/>
          <p:nvPr/>
        </p:nvSpPr>
        <p:spPr>
          <a:xfrm>
            <a:off x="2156040" y="2957760"/>
            <a:ext cx="4146840" cy="26542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it-IT" sz="1800" spc="-1" strike="noStrike">
              <a:solidFill>
                <a:schemeClr val="lt1"/>
              </a:solidFill>
              <a:latin typeface="Apto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Picture 2" descr="05_Occhi_di_Dio"/>
          <p:cNvPicPr/>
          <p:nvPr/>
        </p:nvPicPr>
        <p:blipFill>
          <a:blip r:embed="rId1"/>
          <a:srcRect l="0" t="19025" r="0" b="10048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26" name="Titolo 1"/>
          <p:cNvSpPr/>
          <p:nvPr/>
        </p:nvSpPr>
        <p:spPr>
          <a:xfrm>
            <a:off x="24480" y="141480"/>
            <a:ext cx="12142800" cy="650952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ctr">
              <a:lnSpc>
                <a:spcPct val="150000"/>
              </a:lnSpc>
            </a:pPr>
            <a:r>
              <a:rPr b="1" lang="it-IT" sz="400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b="0" lang="it-IT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Titolo 1"/>
          <p:cNvSpPr/>
          <p:nvPr/>
        </p:nvSpPr>
        <p:spPr>
          <a:xfrm>
            <a:off x="943920" y="-221400"/>
            <a:ext cx="10718280" cy="131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ctr">
              <a:lnSpc>
                <a:spcPct val="90000"/>
              </a:lnSpc>
            </a:pPr>
            <a:endParaRPr b="1" lang="it-IT" sz="2900" spc="-1" strike="noStrike">
              <a:solidFill>
                <a:srgbClr val="215f9a"/>
              </a:solidFill>
              <a:latin typeface="Times New Roman"/>
              <a:ea typeface="Calibri"/>
            </a:endParaRPr>
          </a:p>
        </p:txBody>
      </p:sp>
      <p:sp>
        <p:nvSpPr>
          <p:cNvPr id="128" name="Titolo 1"/>
          <p:cNvSpPr/>
          <p:nvPr/>
        </p:nvSpPr>
        <p:spPr>
          <a:xfrm>
            <a:off x="983160" y="-221400"/>
            <a:ext cx="10515240" cy="11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ctr">
              <a:lnSpc>
                <a:spcPct val="90000"/>
              </a:lnSpc>
            </a:pPr>
            <a:br>
              <a:rPr sz="3200"/>
            </a:br>
            <a:r>
              <a:rPr b="1" lang="it-IT" sz="2900" spc="-1" strike="noStrike">
                <a:solidFill>
                  <a:srgbClr val="215f9a"/>
                </a:solidFill>
                <a:latin typeface="Times New Roman"/>
                <a:ea typeface="Calibri"/>
              </a:rPr>
              <a:t>PARAMETRI VITALI – PAOS/PAOD-SpO2</a:t>
            </a:r>
            <a:endParaRPr b="0" lang="it-IT" sz="29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9" name="Immagine 7" descr=""/>
          <p:cNvPicPr/>
          <p:nvPr/>
        </p:nvPicPr>
        <p:blipFill>
          <a:blip r:embed="rId2"/>
          <a:stretch/>
        </p:blipFill>
        <p:spPr>
          <a:xfrm>
            <a:off x="24480" y="876600"/>
            <a:ext cx="6189840" cy="3362760"/>
          </a:xfrm>
          <a:prstGeom prst="rect">
            <a:avLst/>
          </a:prstGeom>
          <a:ln w="0">
            <a:noFill/>
          </a:ln>
        </p:spPr>
      </p:pic>
      <p:pic>
        <p:nvPicPr>
          <p:cNvPr id="130" name="Immagine 9" descr=""/>
          <p:cNvPicPr/>
          <p:nvPr/>
        </p:nvPicPr>
        <p:blipFill>
          <a:blip r:embed="rId3"/>
          <a:stretch/>
        </p:blipFill>
        <p:spPr>
          <a:xfrm>
            <a:off x="5985000" y="851040"/>
            <a:ext cx="6189840" cy="3388320"/>
          </a:xfrm>
          <a:prstGeom prst="rect">
            <a:avLst/>
          </a:prstGeom>
          <a:ln w="0">
            <a:noFill/>
          </a:ln>
        </p:spPr>
      </p:pic>
      <p:pic>
        <p:nvPicPr>
          <p:cNvPr id="131" name="Immagine 10" descr=""/>
          <p:cNvPicPr/>
          <p:nvPr/>
        </p:nvPicPr>
        <p:blipFill>
          <a:blip r:embed="rId4"/>
          <a:srcRect l="53330" t="0" r="0" b="0"/>
          <a:stretch/>
        </p:blipFill>
        <p:spPr>
          <a:xfrm>
            <a:off x="693360" y="309960"/>
            <a:ext cx="1162440" cy="1133280"/>
          </a:xfrm>
          <a:prstGeom prst="rect">
            <a:avLst/>
          </a:prstGeom>
          <a:ln w="0">
            <a:noFill/>
          </a:ln>
        </p:spPr>
      </p:pic>
      <p:pic>
        <p:nvPicPr>
          <p:cNvPr id="132" name="Immagine 13" descr="Immagine che contiene testo, diagramma, schermata, linea&#10;&#10;Il contenuto generato dall'IA potrebbe non essere corretto."/>
          <p:cNvPicPr/>
          <p:nvPr/>
        </p:nvPicPr>
        <p:blipFill>
          <a:blip r:embed="rId5"/>
          <a:stretch/>
        </p:blipFill>
        <p:spPr>
          <a:xfrm>
            <a:off x="428040" y="4008240"/>
            <a:ext cx="5518800" cy="2642760"/>
          </a:xfrm>
          <a:prstGeom prst="rect">
            <a:avLst/>
          </a:prstGeom>
          <a:ln w="0">
            <a:noFill/>
          </a:ln>
        </p:spPr>
      </p:pic>
      <p:sp>
        <p:nvSpPr>
          <p:cNvPr id="133" name="CasellaDiTesto 14"/>
          <p:cNvSpPr/>
          <p:nvPr/>
        </p:nvSpPr>
        <p:spPr>
          <a:xfrm>
            <a:off x="7109280" y="4729680"/>
            <a:ext cx="4552920" cy="455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196b2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it-IT" sz="2400" spc="-1" strike="noStrike">
                <a:solidFill>
                  <a:schemeClr val="dk1"/>
                </a:solidFill>
                <a:latin typeface="Times New Roman"/>
              </a:rPr>
              <a:t>NO DOLORE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1563</TotalTime>
  <Application>LibreOffice/7.4.7.2$Windows_X86_64 LibreOffice_project/723314e595e8007d3cf785c16538505a1c878ca5</Application>
  <AppVersion>15.0000</AppVersion>
  <Words>528</Words>
  <Paragraphs>142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2024-04-17T07:46:30Z</dcterms:created>
  <dc:creator>claudia asinardi</dc:creator>
  <dc:description/>
  <dc:language>it-IT</dc:language>
  <cp:lastModifiedBy/>
  <dcterms:modified xsi:type="dcterms:W3CDTF">2025-02-17T14:36:15Z</dcterms:modified>
  <cp:revision>41</cp:revision>
  <dc:subject/>
  <dc:title>ARTE E MUSICA A SUPPORTO DELLE PERSONE ASSISTITE IN TRATTAMENTO ATTIVO  ANTITUMORALE PRESSO IL DH DI ONCOLOGIA MEDICA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12</vt:i4>
  </property>
  <property fmtid="{D5CDD505-2E9C-101B-9397-08002B2CF9AE}" pid="3" name="PresentationFormat">
    <vt:lpwstr>Widescreen</vt:lpwstr>
  </property>
  <property fmtid="{D5CDD505-2E9C-101B-9397-08002B2CF9AE}" pid="4" name="Slides">
    <vt:i4>13</vt:i4>
  </property>
</Properties>
</file>