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11.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jpeg" ContentType="image/jpeg"/>
  <Override PartName="/ppt/media/image3.png" ContentType="image/png"/>
  <Override PartName="/ppt/media/image2.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it-IT" sz="4400" spc="-1" strike="noStrike">
                <a:solidFill>
                  <a:srgbClr val="000000"/>
                </a:solidFill>
                <a:latin typeface="Arial"/>
              </a:rPr>
              <a:t>Fai clic per spostare la diapositiva</a:t>
            </a:r>
            <a:endParaRPr b="0" lang="it-IT"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it-IT" sz="2000" spc="-1" strike="noStrike">
                <a:solidFill>
                  <a:srgbClr val="000000"/>
                </a:solidFill>
                <a:latin typeface="Arial"/>
              </a:rPr>
              <a:t>Fai clic per modificare il formato delle note</a:t>
            </a:r>
            <a:endParaRPr b="0" lang="it-IT" sz="2000" spc="-1" strike="noStrike">
              <a:solidFill>
                <a:srgbClr val="000000"/>
              </a:solidFill>
              <a:latin typeface="Arial"/>
            </a:endParaRPr>
          </a:p>
        </p:txBody>
      </p:sp>
      <p:sp>
        <p:nvSpPr>
          <p:cNvPr id="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pc="-1" strike="noStrike">
                <a:solidFill>
                  <a:srgbClr val="000000"/>
                </a:solidFill>
                <a:latin typeface="Times New Roman"/>
              </a:rPr>
              <a:t>&lt;intestazione&gt;</a:t>
            </a:r>
            <a:endParaRPr b="0" lang="it-IT" sz="1400" spc="-1" strike="noStrike">
              <a:solidFill>
                <a:srgbClr val="000000"/>
              </a:solidFill>
              <a:latin typeface="Times New Roman"/>
            </a:endParaRPr>
          </a:p>
        </p:txBody>
      </p:sp>
      <p:sp>
        <p:nvSpPr>
          <p:cNvPr id="44"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indent="0" algn="r">
              <a:buNone/>
              <a:defRPr b="0" lang="it-IT" sz="1400" spc="-1" strike="noStrike">
                <a:solidFill>
                  <a:srgbClr val="000000"/>
                </a:solidFill>
                <a:latin typeface="Times New Roman"/>
              </a:defRPr>
            </a:lvl1pPr>
          </a:lstStyle>
          <a:p>
            <a:pPr indent="0" algn="r">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pc="-1" strike="noStrike">
                <a:solidFill>
                  <a:srgbClr val="000000"/>
                </a:solidFill>
                <a:latin typeface="Times New Roman"/>
              </a:defRPr>
            </a:lvl1pPr>
          </a:lstStyle>
          <a:p>
            <a:pPr indent="0" algn="r">
              <a:buNone/>
            </a:pPr>
            <a:fld id="{FC8706E6-C7BA-4BFE-B959-39911587641D}" type="slidenum">
              <a:rPr b="0" lang="it-IT" sz="1400" spc="-1" strike="noStrike">
                <a:solidFill>
                  <a:srgbClr val="000000"/>
                </a:solidFill>
                <a:latin typeface="Times New Roman"/>
              </a:rPr>
              <a:t>&lt;numero&gt;</a:t>
            </a:fld>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sldImg"/>
          </p:nvPr>
        </p:nvSpPr>
        <p:spPr>
          <a:xfrm>
            <a:off x="685800" y="1143000"/>
            <a:ext cx="5485680" cy="3085560"/>
          </a:xfrm>
          <a:prstGeom prst="rect">
            <a:avLst/>
          </a:prstGeom>
          <a:ln w="0">
            <a:noFill/>
          </a:ln>
        </p:spPr>
      </p:sp>
      <p:sp>
        <p:nvSpPr>
          <p:cNvPr id="155"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56" name="PlaceHolder 3"/>
          <p:cNvSpPr>
            <a:spLocks noGrp="1"/>
          </p:cNvSpPr>
          <p:nvPr>
            <p:ph type="sldNum" idx="7"/>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AFE72DD1-F244-422A-8F4A-C1E5934F1840}"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685800" y="1143000"/>
            <a:ext cx="5485680" cy="3085560"/>
          </a:xfrm>
          <a:prstGeom prst="rect">
            <a:avLst/>
          </a:prstGeom>
          <a:ln w="0">
            <a:noFill/>
          </a:ln>
        </p:spPr>
      </p:sp>
      <p:sp>
        <p:nvSpPr>
          <p:cNvPr id="164"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65" name="PlaceHolder 3"/>
          <p:cNvSpPr>
            <a:spLocks noGrp="1"/>
          </p:cNvSpPr>
          <p:nvPr>
            <p:ph type="sldNum" idx="10"/>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6BAE1005-510B-4C79-97F9-98409FC0BB9E}"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685800" y="1143000"/>
            <a:ext cx="5485680" cy="3085560"/>
          </a:xfrm>
          <a:prstGeom prst="rect">
            <a:avLst/>
          </a:prstGeom>
          <a:ln w="0">
            <a:noFill/>
          </a:ln>
        </p:spPr>
      </p:sp>
      <p:sp>
        <p:nvSpPr>
          <p:cNvPr id="167"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68" name="PlaceHolder 3"/>
          <p:cNvSpPr>
            <a:spLocks noGrp="1"/>
          </p:cNvSpPr>
          <p:nvPr>
            <p:ph type="sldNum" idx="11"/>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14F80300-4E04-4A4B-82BD-56879A6BD217}"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685800" y="1143000"/>
            <a:ext cx="5485680" cy="3085560"/>
          </a:xfrm>
          <a:prstGeom prst="rect">
            <a:avLst/>
          </a:prstGeom>
          <a:ln w="0">
            <a:noFill/>
          </a:ln>
        </p:spPr>
      </p:sp>
      <p:sp>
        <p:nvSpPr>
          <p:cNvPr id="170"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71" name="PlaceHolder 3"/>
          <p:cNvSpPr>
            <a:spLocks noGrp="1"/>
          </p:cNvSpPr>
          <p:nvPr>
            <p:ph type="sldNum" idx="12"/>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A92CCC9D-B06D-4774-8528-4630C29C6E7D}"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685800" y="1143000"/>
            <a:ext cx="5485680" cy="3085560"/>
          </a:xfrm>
          <a:prstGeom prst="rect">
            <a:avLst/>
          </a:prstGeom>
          <a:ln w="0">
            <a:noFill/>
          </a:ln>
        </p:spPr>
      </p:sp>
      <p:sp>
        <p:nvSpPr>
          <p:cNvPr id="173"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74" name="PlaceHolder 3"/>
          <p:cNvSpPr>
            <a:spLocks noGrp="1"/>
          </p:cNvSpPr>
          <p:nvPr>
            <p:ph type="sldNum" idx="13"/>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B6A32E1A-030F-4E24-95D8-4A9CF2285AB4}"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685800" y="1143000"/>
            <a:ext cx="5485680" cy="3085560"/>
          </a:xfrm>
          <a:prstGeom prst="rect">
            <a:avLst/>
          </a:prstGeom>
          <a:ln w="0">
            <a:noFill/>
          </a:ln>
        </p:spPr>
      </p:sp>
      <p:sp>
        <p:nvSpPr>
          <p:cNvPr id="158"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59" name="PlaceHolder 3"/>
          <p:cNvSpPr>
            <a:spLocks noGrp="1"/>
          </p:cNvSpPr>
          <p:nvPr>
            <p:ph type="sldNum" idx="8"/>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D77C16F-C9AA-4768-928D-D5448E0CE253}"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685800" y="1143000"/>
            <a:ext cx="5485680" cy="3085560"/>
          </a:xfrm>
          <a:prstGeom prst="rect">
            <a:avLst/>
          </a:prstGeom>
          <a:ln w="0">
            <a:noFill/>
          </a:ln>
        </p:spPr>
      </p:sp>
      <p:sp>
        <p:nvSpPr>
          <p:cNvPr id="161"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162" name="PlaceHolder 3"/>
          <p:cNvSpPr>
            <a:spLocks noGrp="1"/>
          </p:cNvSpPr>
          <p:nvPr>
            <p:ph type="sldNum" idx="9"/>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802867D-043E-451B-9AA0-94FE474E2640}"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330A452-3E40-428F-A88D-645E7C7D652C}" type="slidenum">
              <a:t>&lt;#&gt;</a:t>
            </a:fld>
          </a:p>
        </p:txBody>
      </p:sp>
      <p:sp>
        <p:nvSpPr>
          <p:cNvPr id="4" name="PlaceHolder 3"/>
          <p:cNvSpPr>
            <a:spLocks noGrp="1"/>
          </p:cNvSpPr>
          <p:nvPr>
            <p:ph type="dt" idx="3"/>
          </p:nvPr>
        </p:nvSpPr>
        <p:spPr/>
        <p:txBody>
          <a:bodyPr/>
          <a:p>
            <a:r>
              <a:rPr lang="it-IT"/>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BA1BF5D-1E29-45D3-A348-39883B444EBC}"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0938FB0-2CB7-4035-83B0-EF54A5B31027}" type="slidenum">
              <a:t>&lt;#&gt;</a:t>
            </a:fld>
          </a:p>
        </p:txBody>
      </p:sp>
      <p:sp>
        <p:nvSpPr>
          <p:cNvPr id="9" name="PlaceHolder 8"/>
          <p:cNvSpPr>
            <a:spLocks noGrp="1"/>
          </p:cNvSpPr>
          <p:nvPr>
            <p:ph type="dt" idx="3"/>
          </p:nvPr>
        </p:nvSpPr>
        <p:spPr/>
        <p:txBody>
          <a:bodyPr/>
          <a:p>
            <a:r>
              <a:rPr lang="it-IT"/>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F39EE724-934E-4EED-9411-9CA24740D8B9}" type="slidenum">
              <a:t>&lt;#&gt;</a:t>
            </a:fld>
          </a:p>
        </p:txBody>
      </p:sp>
      <p:sp>
        <p:nvSpPr>
          <p:cNvPr id="11" name="PlaceHolder 10"/>
          <p:cNvSpPr>
            <a:spLocks noGrp="1"/>
          </p:cNvSpPr>
          <p:nvPr>
            <p:ph type="dt" idx="3"/>
          </p:nvPr>
        </p:nvSpPr>
        <p:spPr/>
        <p:txBody>
          <a:bodyPr/>
          <a:p>
            <a:r>
              <a:rPr lang="it-IT"/>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0F94F3F-AF5A-430A-BD84-E8D6FAE5CA59}"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B417688-11EB-4AD3-886D-1862ADBC6700}"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F0E4540-B353-4ED7-BDD5-FEB980464DFE}"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27235A0-475D-4E8B-B73A-B46E2D20C432}" type="slidenum">
              <a:t>&lt;#&gt;</a:t>
            </a:fld>
          </a:p>
        </p:txBody>
      </p:sp>
      <p:sp>
        <p:nvSpPr>
          <p:cNvPr id="5" name="PlaceHolder 4"/>
          <p:cNvSpPr>
            <a:spLocks noGrp="1"/>
          </p:cNvSpPr>
          <p:nvPr>
            <p:ph type="dt" idx="3"/>
          </p:nvPr>
        </p:nvSpPr>
        <p:spPr/>
        <p:txBody>
          <a:bodyPr/>
          <a:p>
            <a:r>
              <a:rPr lang="it-IT"/>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0F4D00B-C152-43D6-9574-D75AD4D704B0}" type="slidenum">
              <a:t>&lt;#&gt;</a:t>
            </a:fld>
          </a:p>
        </p:txBody>
      </p:sp>
      <p:sp>
        <p:nvSpPr>
          <p:cNvPr id="5" name="PlaceHolder 4"/>
          <p:cNvSpPr>
            <a:spLocks noGrp="1"/>
          </p:cNvSpPr>
          <p:nvPr>
            <p:ph type="dt" idx="3"/>
          </p:nvPr>
        </p:nvSpPr>
        <p:spPr/>
        <p:txBody>
          <a:bodyPr/>
          <a:p>
            <a:r>
              <a:rPr lang="it-IT"/>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1A864A2-41F3-4E74-821E-56A346947F9B}"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9A63C33-DD21-48CF-8711-FADA6CBB1CB4}"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63267E1-2F29-4F82-B884-66DEB42800E8}" type="slidenum">
              <a:t>&lt;#&gt;</a:t>
            </a:fld>
          </a:p>
        </p:txBody>
      </p:sp>
      <p:sp>
        <p:nvSpPr>
          <p:cNvPr id="8" name="PlaceHolder 7"/>
          <p:cNvSpPr>
            <a:spLocks noGrp="1"/>
          </p:cNvSpPr>
          <p:nvPr>
            <p:ph type="dt" idx="3"/>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408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it-IT" sz="1400" spc="-1" strike="noStrike">
                <a:solidFill>
                  <a:srgbClr val="000000"/>
                </a:solidFill>
                <a:latin typeface="Times New Roman"/>
              </a:defRPr>
            </a:lvl1pPr>
          </a:lstStyle>
          <a:p>
            <a:pPr indent="0" algn="ctr">
              <a:lnSpc>
                <a:spcPct val="100000"/>
              </a:lnSpc>
              <a:buNone/>
              <a:tabLst>
                <a:tab algn="l" pos="0"/>
              </a:tabLst>
            </a:pPr>
            <a:r>
              <a:rPr b="0" lang="it-IT" sz="1400" spc="-1" strike="noStrike">
                <a:solidFill>
                  <a:srgbClr val="000000"/>
                </a:solidFill>
                <a:latin typeface="Times New Roman"/>
              </a:rPr>
              <a:t> </a:t>
            </a:r>
            <a:endParaRPr b="0" lang="it-IT" sz="1400" spc="-1" strike="noStrike">
              <a:solidFill>
                <a:srgbClr val="000000"/>
              </a:solidFill>
              <a:latin typeface="Times New Roman"/>
            </a:endParaRPr>
          </a:p>
        </p:txBody>
      </p:sp>
      <p:sp>
        <p:nvSpPr>
          <p:cNvPr id="1" name="PlaceHolder 2"/>
          <p:cNvSpPr>
            <a:spLocks noGrp="1"/>
          </p:cNvSpPr>
          <p:nvPr>
            <p:ph type="sldNum" idx="2"/>
          </p:nvPr>
        </p:nvSpPr>
        <p:spPr>
          <a:xfrm>
            <a:off x="8610480" y="6356520"/>
            <a:ext cx="27424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it-IT" sz="1200" spc="-1" strike="noStrike">
                <a:solidFill>
                  <a:srgbClr val="787878"/>
                </a:solidFill>
                <a:latin typeface="Aptos"/>
              </a:defRPr>
            </a:lvl1pPr>
          </a:lstStyle>
          <a:p>
            <a:pPr indent="0" algn="r">
              <a:lnSpc>
                <a:spcPct val="100000"/>
              </a:lnSpc>
              <a:buNone/>
              <a:tabLst>
                <a:tab algn="l" pos="0"/>
              </a:tabLst>
            </a:pPr>
            <a:fld id="{6657E3B3-DEAC-48E1-B4EA-97F93593FAA1}" type="slidenum">
              <a:rPr b="0" lang="it-IT" sz="1200" spc="-1" strike="noStrike">
                <a:solidFill>
                  <a:srgbClr val="787878"/>
                </a:solidFill>
                <a:latin typeface="Aptos"/>
              </a:rPr>
              <a:t>10</a:t>
            </a:fld>
            <a:endParaRPr b="0" lang="it-IT" sz="1200" spc="-1" strike="noStrike">
              <a:solidFill>
                <a:srgbClr val="000000"/>
              </a:solidFill>
              <a:latin typeface="Times New Roman"/>
            </a:endParaRPr>
          </a:p>
        </p:txBody>
      </p:sp>
      <p:sp>
        <p:nvSpPr>
          <p:cNvPr id="2" name="PlaceHolder 3"/>
          <p:cNvSpPr>
            <a:spLocks noGrp="1"/>
          </p:cNvSpPr>
          <p:nvPr>
            <p:ph type="dt" idx="3"/>
          </p:nvPr>
        </p:nvSpPr>
        <p:spPr>
          <a:xfrm>
            <a:off x="838080" y="6356520"/>
            <a:ext cx="2742480" cy="364320"/>
          </a:xfrm>
          <a:prstGeom prst="rect">
            <a:avLst/>
          </a:prstGeom>
          <a:noFill/>
          <a:ln w="0">
            <a:noFill/>
          </a:ln>
        </p:spPr>
        <p:txBody>
          <a:bodyPr lIns="90000" rIns="90000" tIns="45000" bIns="45000" anchor="ctr">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 </a:t>
            </a:r>
            <a:endParaRPr b="0" lang="it-IT" sz="1400" spc="-1" strike="noStrike">
              <a:solidFill>
                <a:srgbClr val="000000"/>
              </a:solidFill>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it-IT" sz="4400" spc="-1" strike="noStrike">
                <a:solidFill>
                  <a:srgbClr val="000000"/>
                </a:solidFill>
                <a:latin typeface="Arial"/>
              </a:rPr>
              <a:t>Fai clic per modificare il formato del testo del titolo</a:t>
            </a:r>
            <a:endParaRPr b="0" lang="it-IT" sz="4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Fai clic per modificare il formato del testo della struttura</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Secondo livello struttura</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Terzo livello struttura</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Quarto livello struttura</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6.pn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0.jpeg"/><Relationship Id="rId3" Type="http://schemas.openxmlformats.org/officeDocument/2006/relationships/image" Target="../media/image2.jpe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useBgFill="1">
        <p:nvSpPr>
          <p:cNvPr id="47" name="Rectangle 3158"/>
          <p:cNvSpPr/>
          <p:nvPr/>
        </p:nvSpPr>
        <p:spPr>
          <a:xfrm>
            <a:off x="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a typeface="DejaVu Sans"/>
            </a:endParaRPr>
          </a:p>
        </p:txBody>
      </p:sp>
      <p:pic>
        <p:nvPicPr>
          <p:cNvPr id="48" name="Picture 2" descr="05_Occhi_di_Dio"/>
          <p:cNvPicPr/>
          <p:nvPr/>
        </p:nvPicPr>
        <p:blipFill>
          <a:blip r:embed="rId1"/>
          <a:srcRect l="0" t="19023" r="0" b="10048"/>
          <a:stretch/>
        </p:blipFill>
        <p:spPr>
          <a:xfrm>
            <a:off x="0" y="0"/>
            <a:ext cx="9668880" cy="6857280"/>
          </a:xfrm>
          <a:prstGeom prst="rect">
            <a:avLst/>
          </a:prstGeom>
          <a:ln w="0">
            <a:noFill/>
          </a:ln>
        </p:spPr>
      </p:pic>
      <p:sp>
        <p:nvSpPr>
          <p:cNvPr id="49" name="Rectangle 3160"/>
          <p:cNvSpPr/>
          <p:nvPr/>
        </p:nvSpPr>
        <p:spPr>
          <a:xfrm flipH="1">
            <a:off x="5124240" y="0"/>
            <a:ext cx="7066080" cy="6857280"/>
          </a:xfrm>
          <a:prstGeom prst="rect">
            <a:avLst/>
          </a:prstGeom>
          <a:gradFill rotWithShape="0">
            <a:gsLst>
              <a:gs pos="52000">
                <a:srgbClr val="ffffff"/>
              </a:gs>
              <a:gs pos="100000">
                <a:srgbClr val="ffffff">
                  <a:alpha val="0"/>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a typeface="DejaVu Sans"/>
            </a:endParaRPr>
          </a:p>
        </p:txBody>
      </p:sp>
      <p:sp>
        <p:nvSpPr>
          <p:cNvPr id="50" name="CasellaDiTesto 4"/>
          <p:cNvSpPr/>
          <p:nvPr/>
        </p:nvSpPr>
        <p:spPr>
          <a:xfrm>
            <a:off x="2522520" y="2657520"/>
            <a:ext cx="9314280" cy="2078640"/>
          </a:xfrm>
          <a:prstGeom prst="rect">
            <a:avLst/>
          </a:prstGeom>
          <a:solidFill>
            <a:schemeClr val="accent6">
              <a:lumMod val="20000"/>
              <a:lumOff val="80000"/>
            </a:schemeClr>
          </a:solidFill>
          <a:ln w="0">
            <a:noFill/>
          </a:ln>
        </p:spPr>
        <p:style>
          <a:lnRef idx="0"/>
          <a:fillRef idx="0"/>
          <a:effectRef idx="0"/>
          <a:fontRef idx="minor"/>
        </p:style>
        <p:txBody>
          <a:bodyPr lIns="90000" rIns="90000" tIns="45000" bIns="45000" anchor="t">
            <a:normAutofit fontScale="90000"/>
          </a:bodyPr>
          <a:p>
            <a:pPr algn="ctr">
              <a:lnSpc>
                <a:spcPct val="90000"/>
              </a:lnSpc>
              <a:spcAft>
                <a:spcPts val="601"/>
              </a:spcAft>
            </a:pPr>
            <a:r>
              <a:rPr b="1" lang="en-US" sz="3200" spc="-1" strike="noStrike">
                <a:solidFill>
                  <a:srgbClr val="002060"/>
                </a:solidFill>
                <a:latin typeface="Times New Roman"/>
                <a:ea typeface="Calibri"/>
              </a:rPr>
              <a:t>PROTOCOLLO DI RICERCA:</a:t>
            </a:r>
            <a:br>
              <a:rPr sz="3200"/>
            </a:br>
            <a:r>
              <a:rPr b="1" lang="en-US" sz="3200" spc="-1" strike="noStrike">
                <a:solidFill>
                  <a:srgbClr val="002060"/>
                </a:solidFill>
                <a:latin typeface="Times New Roman"/>
                <a:ea typeface="Calibri"/>
              </a:rPr>
              <a:t>ARTE E MUSICA A SUPPORTO DELLE PERSONE ASSISTITE IN TRATTAMENTO ATTIVO ANTITUMORALE PRESSO IL </a:t>
            </a:r>
            <a:r>
              <a:rPr b="1" i="1" lang="en-US" sz="3200" spc="-1" strike="noStrike">
                <a:solidFill>
                  <a:srgbClr val="002060"/>
                </a:solidFill>
                <a:latin typeface="Times New Roman"/>
                <a:ea typeface="Calibri"/>
              </a:rPr>
              <a:t>DH</a:t>
            </a:r>
            <a:r>
              <a:rPr b="1" lang="en-US" sz="3200" spc="-1" strike="noStrike">
                <a:solidFill>
                  <a:srgbClr val="002060"/>
                </a:solidFill>
                <a:latin typeface="Times New Roman"/>
                <a:ea typeface="Calibri"/>
              </a:rPr>
              <a:t> DI ONCOLOGIA MEDICA </a:t>
            </a:r>
            <a:endParaRPr b="0" lang="it-IT" sz="3200" spc="-1" strike="noStrike">
              <a:solidFill>
                <a:srgbClr val="000000"/>
              </a:solidFill>
              <a:latin typeface="Arial"/>
            </a:endParaRPr>
          </a:p>
        </p:txBody>
      </p:sp>
      <p:pic>
        <p:nvPicPr>
          <p:cNvPr id="51" name="Picture 2" descr="Azienda ospedaliera Ordine Mauriziano di Torino - bioPmed"/>
          <p:cNvPicPr/>
          <p:nvPr/>
        </p:nvPicPr>
        <p:blipFill>
          <a:blip r:embed="rId2"/>
          <a:stretch/>
        </p:blipFill>
        <p:spPr>
          <a:xfrm>
            <a:off x="8544240" y="36360"/>
            <a:ext cx="3130200" cy="1844640"/>
          </a:xfrm>
          <a:prstGeom prst="rect">
            <a:avLst/>
          </a:prstGeom>
          <a:ln w="0">
            <a:noFill/>
          </a:ln>
        </p:spPr>
      </p:pic>
      <p:sp>
        <p:nvSpPr>
          <p:cNvPr id="52" name="Rettangolo 7"/>
          <p:cNvSpPr/>
          <p:nvPr/>
        </p:nvSpPr>
        <p:spPr>
          <a:xfrm>
            <a:off x="2880" y="6354720"/>
            <a:ext cx="12188160" cy="5389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rgbClr val="002060"/>
                </a:solidFill>
                <a:latin typeface="Times New Roman"/>
                <a:ea typeface="Calibri"/>
              </a:rPr>
              <a:t>Dott.ssa IFOC Valentina Ariu                                                                                   Studentessa LM Dott.ssa Claudia Asinardi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2" descr="05_Occhi_di_Dio"/>
          <p:cNvPicPr/>
          <p:nvPr/>
        </p:nvPicPr>
        <p:blipFill>
          <a:blip r:embed="rId1"/>
          <a:srcRect l="0" t="19023" r="0" b="10048"/>
          <a:stretch/>
        </p:blipFill>
        <p:spPr>
          <a:xfrm>
            <a:off x="0" y="0"/>
            <a:ext cx="12191400" cy="6857280"/>
          </a:xfrm>
          <a:prstGeom prst="rect">
            <a:avLst/>
          </a:prstGeom>
          <a:ln w="0">
            <a:noFill/>
          </a:ln>
        </p:spPr>
      </p:pic>
      <p:sp>
        <p:nvSpPr>
          <p:cNvPr id="106"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sp>
        <p:nvSpPr>
          <p:cNvPr id="107" name="CasellaDiTesto 8"/>
          <p:cNvSpPr/>
          <p:nvPr/>
        </p:nvSpPr>
        <p:spPr>
          <a:xfrm>
            <a:off x="6733800" y="2061000"/>
            <a:ext cx="3580560" cy="45468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pP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IPad</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Apple</a:t>
            </a:r>
            <a:r>
              <a:rPr b="0" lang="it-IT" sz="1600" spc="-1" strike="noStrike">
                <a:solidFill>
                  <a:srgbClr val="000000"/>
                </a:solidFill>
                <a:latin typeface="Calibri"/>
                <a:ea typeface="Calibri"/>
              </a:rPr>
              <a:t>) e </a:t>
            </a:r>
            <a:r>
              <a:rPr b="0" i="1" lang="it-IT" sz="1600" spc="-1" strike="noStrike">
                <a:solidFill>
                  <a:srgbClr val="000000"/>
                </a:solidFill>
                <a:latin typeface="Calibri"/>
                <a:ea typeface="Calibri"/>
              </a:rPr>
              <a:t>AirPods</a:t>
            </a:r>
            <a:r>
              <a:rPr b="0" lang="it-IT" sz="1600" spc="-1" strike="noStrike">
                <a:solidFill>
                  <a:srgbClr val="000000"/>
                </a:solidFill>
                <a:latin typeface="Calibri"/>
                <a:ea typeface="Calibri"/>
              </a:rPr>
              <a:t> (o cuffie </a:t>
            </a:r>
            <a:r>
              <a:rPr b="0" i="1" lang="it-IT" sz="1600" spc="-1" strike="noStrike">
                <a:solidFill>
                  <a:srgbClr val="000000"/>
                </a:solidFill>
                <a:latin typeface="Calibri"/>
                <a:ea typeface="Calibri"/>
              </a:rPr>
              <a:t>wi-fi</a:t>
            </a:r>
            <a:r>
              <a:rPr b="0" lang="it-IT" sz="1600" spc="-1" strike="noStrike">
                <a:solidFill>
                  <a:srgbClr val="000000"/>
                </a:solidFill>
                <a:latin typeface="Calibri"/>
                <a:ea typeface="Calibri"/>
              </a:rPr>
              <a:t>),</a:t>
            </a:r>
            <a:endParaRPr b="0" lang="it-IT" sz="1600" spc="-1" strike="noStrike">
              <a:solidFill>
                <a:srgbClr val="000000"/>
              </a:solidFill>
              <a:latin typeface="Arial"/>
            </a:endParaRPr>
          </a:p>
        </p:txBody>
      </p:sp>
      <p:pic>
        <p:nvPicPr>
          <p:cNvPr id="108" name="Segnaposto contenuto 4" descr="Immagine che contiene Attrezzature mediche, assistenza sanitaria, medico, ospedale&#10;&#10;Descrizione generata automaticamente"/>
          <p:cNvPicPr/>
          <p:nvPr/>
        </p:nvPicPr>
        <p:blipFill>
          <a:blip r:embed="rId2"/>
          <a:stretch/>
        </p:blipFill>
        <p:spPr>
          <a:xfrm>
            <a:off x="1158120" y="1076400"/>
            <a:ext cx="5303880" cy="5065560"/>
          </a:xfrm>
          <a:prstGeom prst="rect">
            <a:avLst/>
          </a:prstGeom>
          <a:ln w="0">
            <a:noFill/>
          </a:ln>
        </p:spPr>
      </p:pic>
      <p:sp>
        <p:nvSpPr>
          <p:cNvPr id="109" name="CasellaDiTesto 10"/>
          <p:cNvSpPr/>
          <p:nvPr/>
        </p:nvSpPr>
        <p:spPr>
          <a:xfrm>
            <a:off x="6733800" y="3099240"/>
            <a:ext cx="4013640" cy="106308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0" lang="it-IT" sz="1600" spc="-1" strike="noStrike">
                <a:solidFill>
                  <a:srgbClr val="000000"/>
                </a:solidFill>
                <a:latin typeface="Calibri"/>
                <a:ea typeface="Calibri"/>
              </a:rPr>
              <a:t>Brani  di E.Toso, e </a:t>
            </a:r>
            <a:r>
              <a:rPr b="0" lang="it-IT" sz="1600" spc="-1" strike="noStrike">
                <a:solidFill>
                  <a:srgbClr val="000000"/>
                </a:solidFill>
                <a:latin typeface="Calibri"/>
                <a:ea typeface="Calibri"/>
              </a:rPr>
              <a:t>Arte (docufilm) concesse da Nexo Digital</a:t>
            </a:r>
            <a:br>
              <a:rPr sz="1600"/>
            </a:br>
            <a:endParaRPr b="0" lang="it-IT" sz="1600" spc="-1" strike="noStrike">
              <a:solidFill>
                <a:srgbClr val="000000"/>
              </a:solidFill>
              <a:latin typeface="Arial"/>
            </a:endParaRPr>
          </a:p>
        </p:txBody>
      </p:sp>
      <p:sp>
        <p:nvSpPr>
          <p:cNvPr id="110" name="PlaceHolder 1"/>
          <p:cNvSpPr>
            <a:spLocks noGrp="1"/>
          </p:cNvSpPr>
          <p:nvPr>
            <p:ph type="title"/>
          </p:nvPr>
        </p:nvSpPr>
        <p:spPr>
          <a:xfrm>
            <a:off x="838080" y="-107280"/>
            <a:ext cx="1051488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Times New Roman"/>
                <a:ea typeface="Calibri"/>
              </a:rPr>
              <a:t>SETTING E LOGISTICA</a:t>
            </a:r>
            <a:endParaRPr b="0" lang="it-IT" sz="3200" spc="-1" strike="noStrike">
              <a:solidFill>
                <a:srgbClr val="000000"/>
              </a:solidFill>
              <a:latin typeface="Arial"/>
            </a:endParaRPr>
          </a:p>
        </p:txBody>
      </p:sp>
      <p:sp>
        <p:nvSpPr>
          <p:cNvPr id="111" name="CasellaDiTesto 1"/>
          <p:cNvSpPr/>
          <p:nvPr/>
        </p:nvSpPr>
        <p:spPr>
          <a:xfrm>
            <a:off x="6782760" y="3942000"/>
            <a:ext cx="3580560" cy="69804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pPr>
            <a:endParaRPr b="0" lang="it-IT" sz="1600" spc="-1" strike="noStrike">
              <a:solidFill>
                <a:srgbClr val="000000"/>
              </a:solidFill>
              <a:latin typeface="Arial"/>
            </a:endParaRPr>
          </a:p>
          <a:p>
            <a:pPr algn="just">
              <a:lnSpc>
                <a:spcPct val="150000"/>
              </a:lnSpc>
            </a:pPr>
            <a:r>
              <a:rPr b="0" lang="it-IT" sz="1600" spc="-1" strike="noStrike">
                <a:solidFill>
                  <a:srgbClr val="000000"/>
                </a:solidFill>
                <a:latin typeface="Calibri"/>
                <a:ea typeface="Calibri"/>
              </a:rPr>
              <a:t>45 minuti a seduta </a:t>
            </a: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0">
                                  <p:stCondLst>
                                    <p:cond delay="0"/>
                                  </p:stCondLst>
                                  <p:childTnLst>
                                    <p:set>
                                      <p:cBhvr>
                                        <p:cTn id="42" dur="1" fill="hold">
                                          <p:stCondLst>
                                            <p:cond delay="0"/>
                                          </p:stCondLst>
                                        </p:cTn>
                                        <p:tgtEl>
                                          <p:spTgt spid="107"/>
                                        </p:tgtEl>
                                        <p:attrNameLst>
                                          <p:attrName>style.visibility</p:attrName>
                                        </p:attrNameLst>
                                      </p:cBhvr>
                                      <p:to>
                                        <p:strVal val="visible"/>
                                      </p:to>
                                    </p:set>
                                    <p:animEffect filter="fade" transition="in">
                                      <p:cBhvr additive="repl">
                                        <p:cTn id="43" dur="500"/>
                                        <p:tgtEl>
                                          <p:spTgt spid="107"/>
                                        </p:tgtEl>
                                      </p:cBhvr>
                                    </p:animEffect>
                                  </p:childTnLst>
                                </p:cTn>
                              </p:par>
                            </p:childTnLst>
                          </p:cTn>
                        </p:par>
                      </p:childTnLst>
                    </p:cTn>
                  </p:par>
                  <p:par>
                    <p:cTn id="44" fill="hold">
                      <p:stCondLst>
                        <p:cond delay="indefinite"/>
                      </p:stCondLst>
                      <p:childTnLst>
                        <p:par>
                          <p:cTn id="45" fill="hold">
                            <p:stCondLst>
                              <p:cond delay="0"/>
                            </p:stCondLst>
                            <p:childTnLst>
                              <p:par>
                                <p:cTn id="46" nodeType="clickEffect" fill="hold" presetClass="entr" presetID="10">
                                  <p:stCondLst>
                                    <p:cond delay="0"/>
                                  </p:stCondLst>
                                  <p:childTnLst>
                                    <p:set>
                                      <p:cBhvr>
                                        <p:cTn id="47" dur="1" fill="hold">
                                          <p:stCondLst>
                                            <p:cond delay="0"/>
                                          </p:stCondLst>
                                        </p:cTn>
                                        <p:tgtEl>
                                          <p:spTgt spid="109"/>
                                        </p:tgtEl>
                                        <p:attrNameLst>
                                          <p:attrName>style.visibility</p:attrName>
                                        </p:attrNameLst>
                                      </p:cBhvr>
                                      <p:to>
                                        <p:strVal val="visible"/>
                                      </p:to>
                                    </p:set>
                                    <p:animEffect filter="fade" transition="in">
                                      <p:cBhvr additive="repl">
                                        <p:cTn id="48" dur="500"/>
                                        <p:tgtEl>
                                          <p:spTgt spid="109"/>
                                        </p:tgtEl>
                                      </p:cBhvr>
                                    </p:animEffec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0">
                                  <p:stCondLst>
                                    <p:cond delay="0"/>
                                  </p:stCondLst>
                                  <p:childTnLst>
                                    <p:set>
                                      <p:cBhvr>
                                        <p:cTn id="52" dur="1" fill="hold">
                                          <p:stCondLst>
                                            <p:cond delay="0"/>
                                          </p:stCondLst>
                                        </p:cTn>
                                        <p:tgtEl>
                                          <p:spTgt spid="111"/>
                                        </p:tgtEl>
                                        <p:attrNameLst>
                                          <p:attrName>style.visibility</p:attrName>
                                        </p:attrNameLst>
                                      </p:cBhvr>
                                      <p:to>
                                        <p:strVal val="visible"/>
                                      </p:to>
                                    </p:set>
                                    <p:animEffect filter="fade" transition="in">
                                      <p:cBhvr additive="repl">
                                        <p:cTn id="53"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Picture 2" descr="05_Occhi_di_Dio"/>
          <p:cNvPicPr/>
          <p:nvPr/>
        </p:nvPicPr>
        <p:blipFill>
          <a:blip r:embed="rId1"/>
          <a:srcRect l="0" t="19023" r="0" b="10048"/>
          <a:stretch/>
        </p:blipFill>
        <p:spPr>
          <a:xfrm>
            <a:off x="0" y="0"/>
            <a:ext cx="12191400" cy="6857280"/>
          </a:xfrm>
          <a:prstGeom prst="rect">
            <a:avLst/>
          </a:prstGeom>
          <a:ln w="0">
            <a:noFill/>
          </a:ln>
        </p:spPr>
      </p:pic>
      <p:sp>
        <p:nvSpPr>
          <p:cNvPr id="113"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sp>
        <p:nvSpPr>
          <p:cNvPr id="114" name="PlaceHolder 1"/>
          <p:cNvSpPr>
            <a:spLocks noGrp="1"/>
          </p:cNvSpPr>
          <p:nvPr>
            <p:ph type="title"/>
          </p:nvPr>
        </p:nvSpPr>
        <p:spPr>
          <a:xfrm>
            <a:off x="526680" y="72720"/>
            <a:ext cx="1071792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600" spc="-1" strike="noStrike">
                <a:solidFill>
                  <a:srgbClr val="215f9a"/>
                </a:solidFill>
                <a:latin typeface="Calibri"/>
                <a:ea typeface="Calibri"/>
              </a:rPr>
              <a:t>STRUMENTI DI RACCOLTA DATI</a:t>
            </a:r>
            <a:endParaRPr b="0" lang="it-IT" sz="3600" spc="-1" strike="noStrike">
              <a:solidFill>
                <a:srgbClr val="000000"/>
              </a:solidFill>
              <a:latin typeface="Arial"/>
            </a:endParaRPr>
          </a:p>
        </p:txBody>
      </p:sp>
      <p:pic>
        <p:nvPicPr>
          <p:cNvPr id="115" name="Immagine 2" descr=""/>
          <p:cNvPicPr/>
          <p:nvPr/>
        </p:nvPicPr>
        <p:blipFill>
          <a:blip r:embed="rId2"/>
          <a:stretch/>
        </p:blipFill>
        <p:spPr>
          <a:xfrm>
            <a:off x="3092400" y="1267200"/>
            <a:ext cx="5842080" cy="4906440"/>
          </a:xfrm>
          <a:prstGeom prst="rect">
            <a:avLst/>
          </a:prstGeom>
          <a:ln w="0">
            <a:noFill/>
          </a:ln>
        </p:spPr>
      </p:pic>
      <p:pic>
        <p:nvPicPr>
          <p:cNvPr id="116" name="Immagine 4" descr=""/>
          <p:cNvPicPr/>
          <p:nvPr/>
        </p:nvPicPr>
        <p:blipFill>
          <a:blip r:embed="rId3"/>
          <a:stretch/>
        </p:blipFill>
        <p:spPr>
          <a:xfrm>
            <a:off x="3092400" y="1398600"/>
            <a:ext cx="5842080" cy="4775400"/>
          </a:xfrm>
          <a:prstGeom prst="rect">
            <a:avLst/>
          </a:prstGeom>
          <a:ln w="0">
            <a:noFill/>
          </a:ln>
        </p:spPr>
      </p:pic>
    </p:spTree>
  </p:cSld>
  <mc:AlternateContent>
    <mc:Choice Requires="p14">
      <p:transition spd="slow" p14:dur="2000"/>
    </mc:Choice>
    <mc:Fallback>
      <p:transition spd="slow"/>
    </mc:Fallback>
  </mc:AlternateContent>
  <p:timing>
    <p:tnLst>
      <p:par>
        <p:cTn id="54" dur="indefinite" restart="never" nodeType="tmRoot">
          <p:childTnLst>
            <p:seq>
              <p:cTn id="55" dur="indefinite" nodeType="mainSeq">
                <p:childTnLst>
                  <p:par>
                    <p:cTn id="56" fill="hold">
                      <p:stCondLst>
                        <p:cond delay="indefinite"/>
                      </p:stCondLst>
                      <p:childTnLst>
                        <p:par>
                          <p:cTn id="57" fill="hold">
                            <p:stCondLst>
                              <p:cond delay="0"/>
                            </p:stCondLst>
                            <p:childTnLst>
                              <p:par>
                                <p:cTn id="58" nodeType="clickEffect" fill="hold" presetClass="entr" presetID="10">
                                  <p:stCondLst>
                                    <p:cond delay="0"/>
                                  </p:stCondLst>
                                  <p:childTnLst>
                                    <p:set>
                                      <p:cBhvr>
                                        <p:cTn id="59" dur="1" fill="hold">
                                          <p:stCondLst>
                                            <p:cond delay="0"/>
                                          </p:stCondLst>
                                        </p:cTn>
                                        <p:tgtEl>
                                          <p:spTgt spid="115"/>
                                        </p:tgtEl>
                                        <p:attrNameLst>
                                          <p:attrName>style.visibility</p:attrName>
                                        </p:attrNameLst>
                                      </p:cBhvr>
                                      <p:to>
                                        <p:strVal val="visible"/>
                                      </p:to>
                                    </p:set>
                                    <p:animEffect filter="fade" transition="in">
                                      <p:cBhvr additive="repl">
                                        <p:cTn id="60" dur="500"/>
                                        <p:tgtEl>
                                          <p:spTgt spid="115"/>
                                        </p:tgtEl>
                                      </p:cBhvr>
                                    </p:animEffec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0">
                                  <p:stCondLst>
                                    <p:cond delay="0"/>
                                  </p:stCondLst>
                                  <p:childTnLst>
                                    <p:set>
                                      <p:cBhvr>
                                        <p:cTn id="64" dur="1" fill="hold">
                                          <p:stCondLst>
                                            <p:cond delay="0"/>
                                          </p:stCondLst>
                                        </p:cTn>
                                        <p:tgtEl>
                                          <p:spTgt spid="116"/>
                                        </p:tgtEl>
                                        <p:attrNameLst>
                                          <p:attrName>style.visibility</p:attrName>
                                        </p:attrNameLst>
                                      </p:cBhvr>
                                      <p:to>
                                        <p:strVal val="visible"/>
                                      </p:to>
                                    </p:set>
                                    <p:animEffect filter="fade" transition="in">
                                      <p:cBhvr additive="repl">
                                        <p:cTn id="65"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Picture 2" descr="05_Occhi_di_Dio"/>
          <p:cNvPicPr/>
          <p:nvPr/>
        </p:nvPicPr>
        <p:blipFill>
          <a:blip r:embed="rId1"/>
          <a:srcRect l="0" t="19023" r="0" b="10048"/>
          <a:stretch/>
        </p:blipFill>
        <p:spPr>
          <a:xfrm>
            <a:off x="0" y="0"/>
            <a:ext cx="12191400" cy="6857280"/>
          </a:xfrm>
          <a:prstGeom prst="rect">
            <a:avLst/>
          </a:prstGeom>
          <a:ln w="0">
            <a:noFill/>
          </a:ln>
        </p:spPr>
      </p:pic>
      <p:sp>
        <p:nvSpPr>
          <p:cNvPr id="118"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pic>
        <p:nvPicPr>
          <p:cNvPr id="119" name="Immagine 9" descr=""/>
          <p:cNvPicPr/>
          <p:nvPr/>
        </p:nvPicPr>
        <p:blipFill>
          <a:blip r:embed="rId2"/>
          <a:stretch/>
        </p:blipFill>
        <p:spPr>
          <a:xfrm>
            <a:off x="2711160" y="944280"/>
            <a:ext cx="6222240" cy="4541400"/>
          </a:xfrm>
          <a:prstGeom prst="rect">
            <a:avLst/>
          </a:prstGeom>
          <a:ln w="0">
            <a:noFill/>
          </a:ln>
        </p:spPr>
      </p:pic>
      <p:pic>
        <p:nvPicPr>
          <p:cNvPr id="120" name="Immagine 11" descr=""/>
          <p:cNvPicPr/>
          <p:nvPr/>
        </p:nvPicPr>
        <p:blipFill>
          <a:blip r:embed="rId3"/>
          <a:stretch/>
        </p:blipFill>
        <p:spPr>
          <a:xfrm>
            <a:off x="2822400" y="923400"/>
            <a:ext cx="6000120" cy="5010840"/>
          </a:xfrm>
          <a:prstGeom prst="rect">
            <a:avLst/>
          </a:prstGeom>
          <a:ln w="0">
            <a:noFill/>
          </a:ln>
        </p:spPr>
      </p:pic>
    </p:spTree>
  </p:cSld>
  <mc:AlternateContent>
    <mc:Choice Requires="p14">
      <p:transition spd="slow" p14:dur="2000"/>
    </mc:Choice>
    <mc:Fallback>
      <p:transition spd="slow"/>
    </mc:Fallback>
  </mc:AlternateContent>
  <p:timing>
    <p:tnLst>
      <p:par>
        <p:cTn id="66" dur="indefinite" restart="never" nodeType="tmRoot">
          <p:childTnLst>
            <p:seq>
              <p:cTn id="67" dur="indefinite" nodeType="mainSeq">
                <p:childTnLst>
                  <p:par>
                    <p:cTn id="68" fill="hold">
                      <p:stCondLst>
                        <p:cond delay="indefinite"/>
                      </p:stCondLst>
                      <p:childTnLst>
                        <p:par>
                          <p:cTn id="69" fill="hold">
                            <p:stCondLst>
                              <p:cond delay="0"/>
                            </p:stCondLst>
                            <p:childTnLst>
                              <p:par>
                                <p:cTn id="70" nodeType="clickEffect" fill="hold" presetClass="entr" presetID="10">
                                  <p:stCondLst>
                                    <p:cond delay="0"/>
                                  </p:stCondLst>
                                  <p:childTnLst>
                                    <p:set>
                                      <p:cBhvr>
                                        <p:cTn id="71" dur="1" fill="hold">
                                          <p:stCondLst>
                                            <p:cond delay="0"/>
                                          </p:stCondLst>
                                        </p:cTn>
                                        <p:tgtEl>
                                          <p:spTgt spid="119"/>
                                        </p:tgtEl>
                                        <p:attrNameLst>
                                          <p:attrName>style.visibility</p:attrName>
                                        </p:attrNameLst>
                                      </p:cBhvr>
                                      <p:to>
                                        <p:strVal val="visible"/>
                                      </p:to>
                                    </p:set>
                                    <p:animEffect filter="fade" transition="in">
                                      <p:cBhvr additive="repl">
                                        <p:cTn id="72" dur="500"/>
                                        <p:tgtEl>
                                          <p:spTgt spid="119"/>
                                        </p:tgtEl>
                                      </p:cBhvr>
                                    </p:animEffec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0">
                                  <p:stCondLst>
                                    <p:cond delay="0"/>
                                  </p:stCondLst>
                                  <p:childTnLst>
                                    <p:set>
                                      <p:cBhvr>
                                        <p:cTn id="76" dur="1" fill="hold">
                                          <p:stCondLst>
                                            <p:cond delay="0"/>
                                          </p:stCondLst>
                                        </p:cTn>
                                        <p:tgtEl>
                                          <p:spTgt spid="120"/>
                                        </p:tgtEl>
                                        <p:attrNameLst>
                                          <p:attrName>style.visibility</p:attrName>
                                        </p:attrNameLst>
                                      </p:cBhvr>
                                      <p:to>
                                        <p:strVal val="visible"/>
                                      </p:to>
                                    </p:set>
                                    <p:animEffect filter="fade" transition="in">
                                      <p:cBhvr additive="repl">
                                        <p:cTn id="77"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Picture 2" descr="05_Occhi_di_Dio"/>
          <p:cNvPicPr/>
          <p:nvPr/>
        </p:nvPicPr>
        <p:blipFill>
          <a:blip r:embed="rId1"/>
          <a:srcRect l="0" t="19023" r="0" b="10048"/>
          <a:stretch/>
        </p:blipFill>
        <p:spPr>
          <a:xfrm>
            <a:off x="0" y="0"/>
            <a:ext cx="12191400" cy="6857280"/>
          </a:xfrm>
          <a:prstGeom prst="rect">
            <a:avLst/>
          </a:prstGeom>
          <a:ln w="0">
            <a:noFill/>
          </a:ln>
        </p:spPr>
      </p:pic>
      <p:sp>
        <p:nvSpPr>
          <p:cNvPr id="122"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pic>
        <p:nvPicPr>
          <p:cNvPr id="123" name="Immagine 13" descr=""/>
          <p:cNvPicPr/>
          <p:nvPr/>
        </p:nvPicPr>
        <p:blipFill>
          <a:blip r:embed="rId2"/>
          <a:stretch/>
        </p:blipFill>
        <p:spPr>
          <a:xfrm>
            <a:off x="3495240" y="2578680"/>
            <a:ext cx="5200920" cy="1700280"/>
          </a:xfrm>
          <a:prstGeom prst="rect">
            <a:avLst/>
          </a:prstGeom>
          <a:ln w="0">
            <a:noFill/>
          </a:ln>
        </p:spPr>
      </p:pic>
    </p:spTree>
  </p:cSld>
  <mc:AlternateContent>
    <mc:Choice Requires="p14">
      <p:transition spd="slow" p14:dur="2000"/>
    </mc:Choice>
    <mc:Fallback>
      <p:transition spd="slow"/>
    </mc:Fallback>
  </mc:AlternateContent>
  <p:timing>
    <p:tnLst>
      <p:par>
        <p:cTn id="78" dur="indefinite" restart="never" nodeType="tmRoot">
          <p:childTnLst>
            <p:seq>
              <p:cTn id="79" dur="indefinite" nodeType="mainSeq">
                <p:childTnLst>
                  <p:par>
                    <p:cTn id="80" fill="hold">
                      <p:stCondLst>
                        <p:cond delay="indefinite"/>
                      </p:stCondLst>
                      <p:childTnLst>
                        <p:par>
                          <p:cTn id="81" fill="hold">
                            <p:stCondLst>
                              <p:cond delay="0"/>
                            </p:stCondLst>
                            <p:childTnLst>
                              <p:par>
                                <p:cTn id="82" nodeType="clickEffect" fill="hold" presetClass="entr" presetID="10">
                                  <p:stCondLst>
                                    <p:cond delay="0"/>
                                  </p:stCondLst>
                                  <p:childTnLst>
                                    <p:set>
                                      <p:cBhvr>
                                        <p:cTn id="83" dur="1" fill="hold">
                                          <p:stCondLst>
                                            <p:cond delay="0"/>
                                          </p:stCondLst>
                                        </p:cTn>
                                        <p:tgtEl>
                                          <p:spTgt spid="123"/>
                                        </p:tgtEl>
                                        <p:attrNameLst>
                                          <p:attrName>style.visibility</p:attrName>
                                        </p:attrNameLst>
                                      </p:cBhvr>
                                      <p:to>
                                        <p:strVal val="visible"/>
                                      </p:to>
                                    </p:set>
                                    <p:animEffect filter="fade" transition="in">
                                      <p:cBhvr additive="repl">
                                        <p:cTn id="84"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Picture 2" descr="05_Occhi_di_Dio"/>
          <p:cNvPicPr/>
          <p:nvPr/>
        </p:nvPicPr>
        <p:blipFill>
          <a:blip r:embed="rId1"/>
          <a:srcRect l="0" t="19023" r="0" b="10048"/>
          <a:stretch/>
        </p:blipFill>
        <p:spPr>
          <a:xfrm>
            <a:off x="0" y="0"/>
            <a:ext cx="12191400" cy="6857280"/>
          </a:xfrm>
          <a:prstGeom prst="rect">
            <a:avLst/>
          </a:prstGeom>
          <a:ln w="0">
            <a:noFill/>
          </a:ln>
        </p:spPr>
      </p:pic>
      <p:sp>
        <p:nvSpPr>
          <p:cNvPr id="125"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pic>
        <p:nvPicPr>
          <p:cNvPr id="126" name="Immagine 13" descr=""/>
          <p:cNvPicPr/>
          <p:nvPr/>
        </p:nvPicPr>
        <p:blipFill>
          <a:blip r:embed="rId2"/>
          <a:stretch/>
        </p:blipFill>
        <p:spPr>
          <a:xfrm>
            <a:off x="2652840" y="1422720"/>
            <a:ext cx="7028280" cy="4605480"/>
          </a:xfrm>
          <a:prstGeom prst="rect">
            <a:avLst/>
          </a:prstGeom>
          <a:ln w="0">
            <a:noFill/>
          </a:ln>
        </p:spPr>
      </p:pic>
      <p:sp>
        <p:nvSpPr>
          <p:cNvPr id="127" name="PlaceHolder 1"/>
          <p:cNvSpPr>
            <a:spLocks noGrp="1"/>
          </p:cNvSpPr>
          <p:nvPr>
            <p:ph type="title"/>
          </p:nvPr>
        </p:nvSpPr>
        <p:spPr>
          <a:xfrm>
            <a:off x="526680" y="48600"/>
            <a:ext cx="1071792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Calibri"/>
                <a:ea typeface="Calibri"/>
              </a:rPr>
              <a:t>PROCEDURA DI RACCOLTA DATI</a:t>
            </a:r>
            <a:endParaRPr b="0" lang="it-IT"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2" descr="05_Occhi_di_Dio"/>
          <p:cNvPicPr/>
          <p:nvPr/>
        </p:nvPicPr>
        <p:blipFill>
          <a:blip r:embed="rId1"/>
          <a:srcRect l="0" t="19023" r="0" b="10048"/>
          <a:stretch/>
        </p:blipFill>
        <p:spPr>
          <a:xfrm>
            <a:off x="0" y="0"/>
            <a:ext cx="12191400" cy="6857280"/>
          </a:xfrm>
          <a:prstGeom prst="rect">
            <a:avLst/>
          </a:prstGeom>
          <a:ln w="0">
            <a:noFill/>
          </a:ln>
        </p:spPr>
      </p:pic>
      <p:sp>
        <p:nvSpPr>
          <p:cNvPr id="129" name="Titolo 1"/>
          <p:cNvSpPr/>
          <p:nvPr/>
        </p:nvSpPr>
        <p:spPr>
          <a:xfrm>
            <a:off x="59832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pic>
        <p:nvPicPr>
          <p:cNvPr id="130" name="Immagine 9" descr=""/>
          <p:cNvPicPr/>
          <p:nvPr/>
        </p:nvPicPr>
        <p:blipFill>
          <a:blip r:embed="rId2"/>
          <a:stretch/>
        </p:blipFill>
        <p:spPr>
          <a:xfrm>
            <a:off x="3494520" y="1325520"/>
            <a:ext cx="5202360" cy="4690440"/>
          </a:xfrm>
          <a:prstGeom prst="rect">
            <a:avLst/>
          </a:prstGeom>
          <a:ln w="0">
            <a:noFill/>
          </a:ln>
        </p:spPr>
      </p:pic>
      <p:sp>
        <p:nvSpPr>
          <p:cNvPr id="131" name="PlaceHolder 1"/>
          <p:cNvSpPr>
            <a:spLocks noGrp="1"/>
          </p:cNvSpPr>
          <p:nvPr>
            <p:ph type="title"/>
          </p:nvPr>
        </p:nvSpPr>
        <p:spPr>
          <a:xfrm>
            <a:off x="526680" y="-125640"/>
            <a:ext cx="1071792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Calibri"/>
                <a:ea typeface="Calibri"/>
              </a:rPr>
              <a:t>FOLLOW UP</a:t>
            </a:r>
            <a:endParaRPr b="0" lang="it-IT"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2" descr="05_Occhi_di_Dio"/>
          <p:cNvPicPr/>
          <p:nvPr/>
        </p:nvPicPr>
        <p:blipFill>
          <a:blip r:embed="rId1"/>
          <a:srcRect l="0" t="19023" r="0" b="10048"/>
          <a:stretch/>
        </p:blipFill>
        <p:spPr>
          <a:xfrm>
            <a:off x="0" y="0"/>
            <a:ext cx="12191400" cy="6857280"/>
          </a:xfrm>
          <a:prstGeom prst="rect">
            <a:avLst/>
          </a:prstGeom>
          <a:ln w="0">
            <a:noFill/>
          </a:ln>
        </p:spPr>
      </p:pic>
      <p:sp>
        <p:nvSpPr>
          <p:cNvPr id="133" name="Titolo 1"/>
          <p:cNvSpPr/>
          <p:nvPr/>
        </p:nvSpPr>
        <p:spPr>
          <a:xfrm>
            <a:off x="526680" y="36540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endParaRPr b="0" lang="it-IT" sz="4400" spc="-1" strike="noStrike">
              <a:solidFill>
                <a:srgbClr val="000000"/>
              </a:solidFill>
              <a:latin typeface="Arial"/>
              <a:ea typeface="Arial"/>
            </a:endParaRPr>
          </a:p>
        </p:txBody>
      </p:sp>
      <p:sp>
        <p:nvSpPr>
          <p:cNvPr id="134" name="Segnaposto contenuto 2"/>
          <p:cNvSpPr/>
          <p:nvPr/>
        </p:nvSpPr>
        <p:spPr>
          <a:xfrm>
            <a:off x="1071000" y="1553400"/>
            <a:ext cx="5397120" cy="1846440"/>
          </a:xfrm>
          <a:prstGeom prst="rect">
            <a:avLst/>
          </a:prstGeom>
          <a:noFill/>
          <a:ln w="0">
            <a:noFill/>
          </a:ln>
        </p:spPr>
        <p:style>
          <a:lnRef idx="0"/>
          <a:fillRef idx="0"/>
          <a:effectRef idx="0"/>
          <a:fontRef idx="minor"/>
        </p:style>
        <p:txBody>
          <a:bodyPr lIns="90000" rIns="90000" tIns="45000" bIns="45000" anchor="t">
            <a:normAutofit/>
          </a:bodyPr>
          <a:p>
            <a:pPr algn="just">
              <a:lnSpc>
                <a:spcPct val="150000"/>
              </a:lnSpc>
              <a:spcBef>
                <a:spcPts val="1001"/>
              </a:spcBef>
              <a:tabLst>
                <a:tab algn="l" pos="0"/>
              </a:tabLst>
            </a:pPr>
            <a:endParaRPr b="0" lang="it-IT" sz="2800" spc="-1" strike="noStrike">
              <a:solidFill>
                <a:srgbClr val="000000"/>
              </a:solidFill>
              <a:latin typeface="Aptos"/>
              <a:ea typeface="DejaVu Sans"/>
            </a:endParaRPr>
          </a:p>
        </p:txBody>
      </p:sp>
      <p:sp>
        <p:nvSpPr>
          <p:cNvPr id="135" name="CasellaDiTesto 4"/>
          <p:cNvSpPr/>
          <p:nvPr/>
        </p:nvSpPr>
        <p:spPr>
          <a:xfrm>
            <a:off x="921960" y="3529080"/>
            <a:ext cx="10198080" cy="86616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pPr>
            <a:r>
              <a:rPr b="1" lang="it-IT" sz="1800" spc="-1" strike="noStrike">
                <a:solidFill>
                  <a:srgbClr val="000000"/>
                </a:solidFill>
                <a:highlight>
                  <a:srgbClr val="ffffff"/>
                </a:highlight>
                <a:latin typeface="Times New Roman"/>
                <a:ea typeface="Calibri"/>
              </a:rPr>
              <a:t>Statistica descrittiva:</a:t>
            </a:r>
            <a:endParaRPr b="0" lang="it-IT" sz="1800" spc="-1" strike="noStrike">
              <a:solidFill>
                <a:srgbClr val="000000"/>
              </a:solidFill>
              <a:latin typeface="Arial"/>
            </a:endParaRPr>
          </a:p>
          <a:p>
            <a:pPr algn="just">
              <a:lnSpc>
                <a:spcPct val="150000"/>
              </a:lnSpc>
            </a:pPr>
            <a:r>
              <a:rPr b="1" lang="it-IT" sz="1600" spc="-1" strike="noStrike">
                <a:solidFill>
                  <a:srgbClr val="000000"/>
                </a:solidFill>
                <a:highlight>
                  <a:srgbClr val="ffffff"/>
                </a:highlight>
                <a:latin typeface="Times New Roman"/>
                <a:ea typeface="Calibri"/>
              </a:rPr>
              <a:t> </a:t>
            </a:r>
            <a:endParaRPr b="0" lang="it-IT" sz="1600" spc="-1" strike="noStrike">
              <a:solidFill>
                <a:srgbClr val="000000"/>
              </a:solidFill>
              <a:latin typeface="Arial"/>
            </a:endParaRPr>
          </a:p>
        </p:txBody>
      </p:sp>
      <p:sp>
        <p:nvSpPr>
          <p:cNvPr id="136" name="PlaceHolder 1"/>
          <p:cNvSpPr>
            <a:spLocks noGrp="1"/>
          </p:cNvSpPr>
          <p:nvPr>
            <p:ph type="title"/>
          </p:nvPr>
        </p:nvSpPr>
        <p:spPr>
          <a:xfrm>
            <a:off x="808200" y="227520"/>
            <a:ext cx="1071792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Calibri"/>
                <a:ea typeface="Calibri"/>
              </a:rPr>
              <a:t>ANALISI DEI DATI</a:t>
            </a:r>
            <a:endParaRPr b="0" lang="it-IT" sz="3200" spc="-1" strike="noStrike">
              <a:solidFill>
                <a:srgbClr val="000000"/>
              </a:solidFill>
              <a:latin typeface="Arial"/>
            </a:endParaRPr>
          </a:p>
        </p:txBody>
      </p:sp>
      <p:pic>
        <p:nvPicPr>
          <p:cNvPr id="137" name="Immagine 6" descr=""/>
          <p:cNvPicPr/>
          <p:nvPr/>
        </p:nvPicPr>
        <p:blipFill>
          <a:blip r:embed="rId2"/>
          <a:stretch/>
        </p:blipFill>
        <p:spPr>
          <a:xfrm>
            <a:off x="6999840" y="1682280"/>
            <a:ext cx="3285720" cy="1152000"/>
          </a:xfrm>
          <a:prstGeom prst="rect">
            <a:avLst/>
          </a:prstGeom>
          <a:ln w="0">
            <a:noFill/>
          </a:ln>
        </p:spPr>
      </p:pic>
      <p:sp>
        <p:nvSpPr>
          <p:cNvPr id="138" name="CasellaDiTesto 7"/>
          <p:cNvSpPr/>
          <p:nvPr/>
        </p:nvSpPr>
        <p:spPr>
          <a:xfrm>
            <a:off x="921960" y="1761120"/>
            <a:ext cx="5244840" cy="91260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pPr>
            <a:r>
              <a:rPr b="0" lang="it-IT" sz="1800" spc="-1" strike="noStrike">
                <a:solidFill>
                  <a:srgbClr val="000000"/>
                </a:solidFill>
                <a:highlight>
                  <a:srgbClr val="ffffff"/>
                </a:highlight>
                <a:latin typeface="Times New Roman"/>
                <a:ea typeface="Calibri"/>
              </a:rPr>
              <a:t>I dati verranno raccolti in forma pseudonimizzata trattati in conformità alla vigente normativa.</a:t>
            </a:r>
            <a:endParaRPr b="0" lang="it-IT" sz="1800" spc="-1" strike="noStrike">
              <a:solidFill>
                <a:srgbClr val="000000"/>
              </a:solidFill>
              <a:latin typeface="Arial"/>
            </a:endParaRPr>
          </a:p>
        </p:txBody>
      </p:sp>
      <p:sp>
        <p:nvSpPr>
          <p:cNvPr id="139" name="CasellaDiTesto 9"/>
          <p:cNvSpPr/>
          <p:nvPr/>
        </p:nvSpPr>
        <p:spPr>
          <a:xfrm>
            <a:off x="921960" y="4094640"/>
            <a:ext cx="10198080" cy="50112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50000"/>
              </a:lnSpc>
              <a:buClr>
                <a:srgbClr val="000000"/>
              </a:buClr>
              <a:buFont typeface="Wingdings" charset="2"/>
              <a:buChar char=""/>
            </a:pPr>
            <a:r>
              <a:rPr b="0" lang="it-IT" sz="1800" spc="-1" strike="noStrike">
                <a:solidFill>
                  <a:srgbClr val="000000"/>
                </a:solidFill>
                <a:highlight>
                  <a:srgbClr val="ffffff"/>
                </a:highlight>
                <a:latin typeface="Times New Roman"/>
                <a:ea typeface="Calibri"/>
              </a:rPr>
              <a:t>le variabili continue:  </a:t>
            </a:r>
            <a:r>
              <a:rPr b="0" lang="it-IT" sz="1800" spc="-1" strike="noStrike">
                <a:solidFill>
                  <a:srgbClr val="000000"/>
                </a:solidFill>
                <a:latin typeface="Times New Roman"/>
                <a:ea typeface="Calibri"/>
              </a:rPr>
              <a:t>mediana e range interquartile</a:t>
            </a:r>
            <a:endParaRPr b="0" lang="it-IT" sz="1800" spc="-1" strike="noStrike">
              <a:solidFill>
                <a:srgbClr val="000000"/>
              </a:solidFill>
              <a:latin typeface="Arial"/>
            </a:endParaRPr>
          </a:p>
        </p:txBody>
      </p:sp>
      <p:sp>
        <p:nvSpPr>
          <p:cNvPr id="140" name="CasellaDiTesto 10"/>
          <p:cNvSpPr/>
          <p:nvPr/>
        </p:nvSpPr>
        <p:spPr>
          <a:xfrm>
            <a:off x="921960" y="4579200"/>
            <a:ext cx="10198080" cy="50112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50000"/>
              </a:lnSpc>
              <a:buClr>
                <a:srgbClr val="000000"/>
              </a:buClr>
              <a:buFont typeface="Wingdings" charset="2"/>
              <a:buChar char=""/>
            </a:pPr>
            <a:r>
              <a:rPr b="0" lang="it-IT" sz="1800" spc="-1" strike="noStrike">
                <a:solidFill>
                  <a:srgbClr val="000000"/>
                </a:solidFill>
                <a:latin typeface="Times New Roman"/>
                <a:ea typeface="Arial"/>
              </a:rPr>
              <a:t>le variabili discrete: valore assoluto e percentuale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5" dur="indefinite" restart="never" nodeType="tmRoot">
          <p:childTnLst>
            <p:seq>
              <p:cTn id="86" dur="indefinite" nodeType="mainSeq">
                <p:childTnLst>
                  <p:par>
                    <p:cTn id="87" fill="hold">
                      <p:stCondLst>
                        <p:cond delay="indefinite"/>
                      </p:stCondLst>
                      <p:childTnLst>
                        <p:par>
                          <p:cTn id="88" fill="hold">
                            <p:stCondLst>
                              <p:cond delay="0"/>
                            </p:stCondLst>
                            <p:childTnLst>
                              <p:par>
                                <p:cTn id="89" nodeType="clickEffect" fill="hold" presetClass="entr" presetID="10">
                                  <p:stCondLst>
                                    <p:cond delay="0"/>
                                  </p:stCondLst>
                                  <p:childTnLst>
                                    <p:set>
                                      <p:cBhvr>
                                        <p:cTn id="90" dur="1" fill="hold">
                                          <p:stCondLst>
                                            <p:cond delay="0"/>
                                          </p:stCondLst>
                                        </p:cTn>
                                        <p:tgtEl>
                                          <p:spTgt spid="135"/>
                                        </p:tgtEl>
                                        <p:attrNameLst>
                                          <p:attrName>style.visibility</p:attrName>
                                        </p:attrNameLst>
                                      </p:cBhvr>
                                      <p:to>
                                        <p:strVal val="visible"/>
                                      </p:to>
                                    </p:set>
                                    <p:animEffect filter="fade" transition="in">
                                      <p:cBhvr additive="repl">
                                        <p:cTn id="91" dur="500"/>
                                        <p:tgtEl>
                                          <p:spTgt spid="135"/>
                                        </p:tgtEl>
                                      </p:cBhvr>
                                    </p:animEffec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10">
                                  <p:stCondLst>
                                    <p:cond delay="0"/>
                                  </p:stCondLst>
                                  <p:childTnLst>
                                    <p:set>
                                      <p:cBhvr>
                                        <p:cTn id="95" dur="1" fill="hold">
                                          <p:stCondLst>
                                            <p:cond delay="0"/>
                                          </p:stCondLst>
                                        </p:cTn>
                                        <p:tgtEl>
                                          <p:spTgt spid="139"/>
                                        </p:tgtEl>
                                        <p:attrNameLst>
                                          <p:attrName>style.visibility</p:attrName>
                                        </p:attrNameLst>
                                      </p:cBhvr>
                                      <p:to>
                                        <p:strVal val="visible"/>
                                      </p:to>
                                    </p:set>
                                    <p:animEffect filter="fade" transition="in">
                                      <p:cBhvr additive="repl">
                                        <p:cTn id="96" dur="500"/>
                                        <p:tgtEl>
                                          <p:spTgt spid="139"/>
                                        </p:tgtEl>
                                      </p:cBhvr>
                                    </p:animEffec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0">
                                  <p:stCondLst>
                                    <p:cond delay="0"/>
                                  </p:stCondLst>
                                  <p:childTnLst>
                                    <p:set>
                                      <p:cBhvr>
                                        <p:cTn id="100" dur="1" fill="hold">
                                          <p:stCondLst>
                                            <p:cond delay="0"/>
                                          </p:stCondLst>
                                        </p:cTn>
                                        <p:tgtEl>
                                          <p:spTgt spid="140"/>
                                        </p:tgtEl>
                                        <p:attrNameLst>
                                          <p:attrName>style.visibility</p:attrName>
                                        </p:attrNameLst>
                                      </p:cBhvr>
                                      <p:to>
                                        <p:strVal val="visible"/>
                                      </p:to>
                                    </p:set>
                                    <p:animEffect filter="fade" transition="in">
                                      <p:cBhvr additive="repl">
                                        <p:cTn id="101"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2" descr="05_Occhi_di_Dio"/>
          <p:cNvPicPr/>
          <p:nvPr/>
        </p:nvPicPr>
        <p:blipFill>
          <a:blip r:embed="rId1"/>
          <a:srcRect l="0" t="19023" r="0" b="10048"/>
          <a:stretch/>
        </p:blipFill>
        <p:spPr>
          <a:xfrm>
            <a:off x="0" y="0"/>
            <a:ext cx="12191400" cy="6857280"/>
          </a:xfrm>
          <a:prstGeom prst="rect">
            <a:avLst/>
          </a:prstGeom>
          <a:ln w="0">
            <a:noFill/>
          </a:ln>
        </p:spPr>
      </p:pic>
      <p:sp>
        <p:nvSpPr>
          <p:cNvPr id="142" name="Titolo 1"/>
          <p:cNvSpPr/>
          <p:nvPr/>
        </p:nvSpPr>
        <p:spPr>
          <a:xfrm>
            <a:off x="598320" y="38448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endParaRPr b="0" lang="it-IT" sz="4400" spc="-1" strike="noStrike">
              <a:solidFill>
                <a:srgbClr val="000000"/>
              </a:solidFill>
              <a:latin typeface="Arial"/>
              <a:ea typeface="Arial"/>
            </a:endParaRPr>
          </a:p>
        </p:txBody>
      </p:sp>
      <p:sp>
        <p:nvSpPr>
          <p:cNvPr id="143" name="PlaceHolder 1"/>
          <p:cNvSpPr>
            <a:spLocks noGrp="1"/>
          </p:cNvSpPr>
          <p:nvPr>
            <p:ph type="title"/>
          </p:nvPr>
        </p:nvSpPr>
        <p:spPr>
          <a:xfrm>
            <a:off x="526680" y="682560"/>
            <a:ext cx="11137680" cy="741240"/>
          </a:xfrm>
          <a:prstGeom prst="rect">
            <a:avLst/>
          </a:prstGeom>
          <a:noFill/>
          <a:ln w="0">
            <a:noFill/>
          </a:ln>
        </p:spPr>
        <p:txBody>
          <a:bodyPr lIns="90000" rIns="90000" tIns="45000" bIns="45000" anchor="ctr">
            <a:normAutofit/>
          </a:bodyPr>
          <a:p>
            <a:pPr indent="0" algn="ctr">
              <a:lnSpc>
                <a:spcPct val="90000"/>
              </a:lnSpc>
              <a:buNone/>
              <a:tabLst>
                <a:tab algn="l" pos="0"/>
              </a:tabLst>
            </a:pPr>
            <a:r>
              <a:rPr b="1" lang="it-IT" sz="3200" spc="-1" strike="noStrike">
                <a:solidFill>
                  <a:srgbClr val="002060"/>
                </a:solidFill>
                <a:latin typeface="Aptos Display"/>
              </a:rPr>
              <a:t>SVILUPPI FUTURI </a:t>
            </a:r>
            <a:endParaRPr b="0" lang="it-IT" sz="3200" spc="-1" strike="noStrike">
              <a:solidFill>
                <a:srgbClr val="000000"/>
              </a:solidFill>
              <a:latin typeface="Arial"/>
            </a:endParaRPr>
          </a:p>
        </p:txBody>
      </p:sp>
      <p:sp>
        <p:nvSpPr>
          <p:cNvPr id="144" name="CasellaDiTesto 2"/>
          <p:cNvSpPr/>
          <p:nvPr/>
        </p:nvSpPr>
        <p:spPr>
          <a:xfrm>
            <a:off x="1431000" y="2097360"/>
            <a:ext cx="4234680" cy="173556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1" lang="it-IT" sz="1800" spc="-1" strike="noStrike">
                <a:solidFill>
                  <a:srgbClr val="000000"/>
                </a:solidFill>
                <a:latin typeface="Times New Roman"/>
                <a:ea typeface="Calibri"/>
              </a:rPr>
              <a:t>Tesi di Laurea Magistrale</a:t>
            </a:r>
            <a:endParaRPr b="0" lang="it-IT" sz="1800" spc="-1" strike="noStrike">
              <a:solidFill>
                <a:srgbClr val="000000"/>
              </a:solidFill>
              <a:latin typeface="Arial"/>
            </a:endParaRPr>
          </a:p>
          <a:p>
            <a:pPr algn="ctr">
              <a:lnSpc>
                <a:spcPct val="150000"/>
              </a:lnSpc>
            </a:pPr>
            <a:endParaRPr b="0" lang="it-IT" sz="1800" spc="-1" strike="noStrike">
              <a:solidFill>
                <a:srgbClr val="000000"/>
              </a:solidFill>
              <a:latin typeface="Arial"/>
            </a:endParaRPr>
          </a:p>
          <a:p>
            <a:pPr algn="ctr">
              <a:lnSpc>
                <a:spcPct val="150000"/>
              </a:lnSpc>
            </a:pPr>
            <a:endParaRPr b="0" lang="it-IT" sz="1800" spc="-1" strike="noStrike">
              <a:solidFill>
                <a:srgbClr val="000000"/>
              </a:solidFill>
              <a:latin typeface="Arial"/>
            </a:endParaRPr>
          </a:p>
          <a:p>
            <a:pPr algn="ctr">
              <a:lnSpc>
                <a:spcPct val="150000"/>
              </a:lnSpc>
            </a:pPr>
            <a:r>
              <a:rPr b="0" lang="it-IT" sz="1800" spc="-1" strike="noStrike">
                <a:solidFill>
                  <a:srgbClr val="000000"/>
                </a:solidFill>
                <a:latin typeface="Calibri"/>
                <a:ea typeface="Calibri"/>
              </a:rPr>
              <a:t> </a:t>
            </a:r>
            <a:endParaRPr b="0" lang="it-IT" sz="1800" spc="-1" strike="noStrike">
              <a:solidFill>
                <a:srgbClr val="000000"/>
              </a:solidFill>
              <a:latin typeface="Arial"/>
            </a:endParaRPr>
          </a:p>
        </p:txBody>
      </p:sp>
      <p:pic>
        <p:nvPicPr>
          <p:cNvPr id="145" name="Picture 2" descr="un gruppo di disegno a tratteggio di studente di college giovane mano  laureata felice saltare mentre"/>
          <p:cNvPicPr/>
          <p:nvPr/>
        </p:nvPicPr>
        <p:blipFill>
          <a:blip r:embed="rId2"/>
          <a:stretch/>
        </p:blipFill>
        <p:spPr>
          <a:xfrm>
            <a:off x="3048840" y="4613400"/>
            <a:ext cx="1234440" cy="811440"/>
          </a:xfrm>
          <a:prstGeom prst="rect">
            <a:avLst/>
          </a:prstGeom>
          <a:ln w="0">
            <a:noFill/>
          </a:ln>
        </p:spPr>
      </p:pic>
      <p:sp>
        <p:nvSpPr>
          <p:cNvPr id="146" name="CasellaDiTesto 7"/>
          <p:cNvSpPr/>
          <p:nvPr/>
        </p:nvSpPr>
        <p:spPr>
          <a:xfrm>
            <a:off x="6525720" y="2134800"/>
            <a:ext cx="4744080" cy="132408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pPr>
            <a:r>
              <a:rPr b="1" lang="it-IT" sz="1800" spc="-1" strike="noStrike">
                <a:solidFill>
                  <a:srgbClr val="000000"/>
                </a:solidFill>
                <a:latin typeface="Calibri"/>
                <a:ea typeface="Calibri"/>
              </a:rPr>
              <a:t>«</a:t>
            </a:r>
            <a:r>
              <a:rPr b="1" lang="it-IT" sz="1800" spc="-1" strike="noStrike">
                <a:solidFill>
                  <a:srgbClr val="000000"/>
                </a:solidFill>
                <a:latin typeface="Times New Roman"/>
                <a:ea typeface="Calibri"/>
              </a:rPr>
              <a:t>Umanizzazione delle cure» </a:t>
            </a:r>
            <a:endParaRPr b="0" lang="it-IT" sz="1800" spc="-1" strike="noStrike">
              <a:solidFill>
                <a:srgbClr val="000000"/>
              </a:solidFill>
              <a:latin typeface="Arial"/>
            </a:endParaRPr>
          </a:p>
          <a:p>
            <a:pPr algn="just">
              <a:lnSpc>
                <a:spcPct val="150000"/>
              </a:lnSpc>
            </a:pPr>
            <a:r>
              <a:rPr b="1" lang="it-IT" sz="1800" spc="-1" strike="noStrike">
                <a:solidFill>
                  <a:srgbClr val="000000"/>
                </a:solidFill>
                <a:latin typeface="Times New Roman"/>
                <a:ea typeface="Calibri"/>
              </a:rPr>
              <a:t>Terapie complementari</a:t>
            </a:r>
            <a:endParaRPr b="0" lang="it-IT" sz="1800" spc="-1" strike="noStrike">
              <a:solidFill>
                <a:srgbClr val="000000"/>
              </a:solidFill>
              <a:latin typeface="Arial"/>
            </a:endParaRPr>
          </a:p>
          <a:p>
            <a:pPr algn="just">
              <a:lnSpc>
                <a:spcPct val="150000"/>
              </a:lnSpc>
            </a:pPr>
            <a:r>
              <a:rPr b="1" lang="it-IT" sz="1800" spc="-1" strike="noStrike">
                <a:solidFill>
                  <a:srgbClr val="000000"/>
                </a:solidFill>
                <a:latin typeface="Times New Roman"/>
                <a:ea typeface="Calibri"/>
              </a:rPr>
              <a:t> </a:t>
            </a:r>
            <a:r>
              <a:rPr b="1" lang="it-IT" sz="1800" spc="-1" strike="noStrike">
                <a:solidFill>
                  <a:srgbClr val="000000"/>
                </a:solidFill>
                <a:latin typeface="Times New Roman"/>
                <a:ea typeface="Calibri"/>
              </a:rPr>
              <a:t>Miglioramento dell’assistenza infermieristica</a:t>
            </a:r>
            <a:endParaRPr b="0" lang="it-IT" sz="1800" spc="-1" strike="noStrike">
              <a:solidFill>
                <a:srgbClr val="000000"/>
              </a:solidFill>
              <a:latin typeface="Arial"/>
            </a:endParaRPr>
          </a:p>
        </p:txBody>
      </p:sp>
      <p:pic>
        <p:nvPicPr>
          <p:cNvPr id="147" name="Picture 2" descr="Azienda ospedaliera Ordine Mauriziano di Torino - bioPmed"/>
          <p:cNvPicPr/>
          <p:nvPr/>
        </p:nvPicPr>
        <p:blipFill>
          <a:blip r:embed="rId3"/>
          <a:stretch/>
        </p:blipFill>
        <p:spPr>
          <a:xfrm>
            <a:off x="6860880" y="3833640"/>
            <a:ext cx="3299400" cy="2113200"/>
          </a:xfrm>
          <a:prstGeom prst="rect">
            <a:avLst/>
          </a:prstGeom>
          <a:ln w="0">
            <a:noFill/>
          </a:ln>
        </p:spPr>
      </p:pic>
      <p:sp>
        <p:nvSpPr>
          <p:cNvPr id="148" name="CasellaDiTesto 6"/>
          <p:cNvSpPr/>
          <p:nvPr/>
        </p:nvSpPr>
        <p:spPr>
          <a:xfrm>
            <a:off x="1575720" y="4273200"/>
            <a:ext cx="4857840" cy="416880"/>
          </a:xfrm>
          <a:prstGeom prst="rect">
            <a:avLst/>
          </a:prstGeom>
          <a:noFill/>
          <a:ln w="0">
            <a:noFill/>
          </a:ln>
        </p:spPr>
        <p:style>
          <a:lnRef idx="0"/>
          <a:fillRef idx="0"/>
          <a:effectRef idx="0"/>
          <a:fontRef idx="minor"/>
        </p:style>
        <p:txBody>
          <a:bodyPr lIns="90000" rIns="90000" tIns="45000" bIns="45000" anchor="t">
            <a:spAutoFit/>
          </a:bodyPr>
          <a:p>
            <a:pPr algn="just">
              <a:lnSpc>
                <a:spcPct val="150000"/>
              </a:lnSpc>
            </a:pPr>
            <a:endParaRPr b="1" lang="it-IT" sz="1600" spc="-1" strike="noStrike">
              <a:solidFill>
                <a:srgbClr val="000000"/>
              </a:solidFill>
              <a:latin typeface="Times New Roman"/>
              <a:ea typeface="Arial"/>
            </a:endParaRPr>
          </a:p>
        </p:txBody>
      </p:sp>
      <p:sp>
        <p:nvSpPr>
          <p:cNvPr id="149" name="CasellaDiTesto 8"/>
          <p:cNvSpPr/>
          <p:nvPr/>
        </p:nvSpPr>
        <p:spPr>
          <a:xfrm>
            <a:off x="1509480" y="2779560"/>
            <a:ext cx="4313160" cy="999000"/>
          </a:xfrm>
          <a:prstGeom prst="rect">
            <a:avLst/>
          </a:prstGeom>
          <a:noFill/>
          <a:ln w="0">
            <a:solidFill>
              <a:srgbClr val="ffffff"/>
            </a:solidFill>
          </a:ln>
        </p:spPr>
        <p:style>
          <a:lnRef idx="0"/>
          <a:fillRef idx="0"/>
          <a:effectRef idx="0"/>
          <a:fontRef idx="minor"/>
        </p:style>
        <p:txBody>
          <a:bodyPr lIns="90000" rIns="90000" tIns="45000" bIns="45000" anchor="t">
            <a:spAutoFit/>
          </a:bodyPr>
          <a:p>
            <a:pPr algn="ctr">
              <a:lnSpc>
                <a:spcPct val="115000"/>
              </a:lnSpc>
            </a:pPr>
            <a:r>
              <a:rPr b="0" lang="it-IT" sz="1200" spc="-1" strike="noStrike">
                <a:solidFill>
                  <a:srgbClr val="000000"/>
                </a:solidFill>
                <a:latin typeface="Times New Roman"/>
                <a:ea typeface="Times New Roman"/>
              </a:rPr>
              <a:t>Presso Università Cattolica del Sacro Cuore - facoltà di Medicina e Chirurgia “A. Gemelli” Roma</a:t>
            </a:r>
            <a:endParaRPr b="0" lang="it-IT" sz="1200" spc="-1" strike="noStrike">
              <a:solidFill>
                <a:srgbClr val="000000"/>
              </a:solidFill>
              <a:latin typeface="Arial"/>
            </a:endParaRPr>
          </a:p>
          <a:p>
            <a:pPr algn="ctr">
              <a:lnSpc>
                <a:spcPct val="115000"/>
              </a:lnSpc>
            </a:pPr>
            <a:r>
              <a:rPr b="0" lang="it-IT" sz="1200" spc="-1" strike="noStrike">
                <a:solidFill>
                  <a:srgbClr val="000000"/>
                </a:solidFill>
                <a:latin typeface="Times New Roman"/>
                <a:ea typeface="Times New Roman"/>
              </a:rPr>
              <a:t>Sede Piccola Casa della Divina Provvidenza – Ospedale Cottolengo – Torino</a:t>
            </a:r>
            <a:r>
              <a:rPr b="0" lang="it-IT" sz="1600" spc="-1" strike="noStrike">
                <a:solidFill>
                  <a:srgbClr val="000000"/>
                </a:solidFill>
                <a:latin typeface="Calibri"/>
                <a:ea typeface="Calibri"/>
              </a:rPr>
              <a:t> </a:t>
            </a: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useBgFill="1">
        <p:nvSpPr>
          <p:cNvPr id="150" name="Rectangle 3078"/>
          <p:cNvSpPr/>
          <p:nvPr/>
        </p:nvSpPr>
        <p:spPr>
          <a:xfrm>
            <a:off x="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a typeface="DejaVu Sans"/>
            </a:endParaRPr>
          </a:p>
        </p:txBody>
      </p:sp>
      <p:pic>
        <p:nvPicPr>
          <p:cNvPr id="151" name="Picture 2" descr="05_Occhi_di_Dio"/>
          <p:cNvPicPr/>
          <p:nvPr/>
        </p:nvPicPr>
        <p:blipFill>
          <a:blip r:embed="rId1"/>
          <a:srcRect l="0" t="19023" r="0" b="10048"/>
          <a:stretch/>
        </p:blipFill>
        <p:spPr>
          <a:xfrm>
            <a:off x="0" y="0"/>
            <a:ext cx="9668880" cy="6857280"/>
          </a:xfrm>
          <a:prstGeom prst="rect">
            <a:avLst/>
          </a:prstGeom>
          <a:ln w="0">
            <a:noFill/>
          </a:ln>
        </p:spPr>
      </p:pic>
      <p:sp>
        <p:nvSpPr>
          <p:cNvPr id="152" name="Rectangle 3080"/>
          <p:cNvSpPr/>
          <p:nvPr/>
        </p:nvSpPr>
        <p:spPr>
          <a:xfrm flipH="1">
            <a:off x="5124240" y="0"/>
            <a:ext cx="7066080" cy="6857280"/>
          </a:xfrm>
          <a:prstGeom prst="rect">
            <a:avLst/>
          </a:prstGeom>
          <a:gradFill rotWithShape="0">
            <a:gsLst>
              <a:gs pos="52000">
                <a:srgbClr val="ffffff"/>
              </a:gs>
              <a:gs pos="100000">
                <a:srgbClr val="ffffff">
                  <a:alpha val="0"/>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a typeface="DejaVu Sans"/>
            </a:endParaRPr>
          </a:p>
        </p:txBody>
      </p:sp>
      <p:sp>
        <p:nvSpPr>
          <p:cNvPr id="153" name="CasellaDiTesto 1"/>
          <p:cNvSpPr/>
          <p:nvPr/>
        </p:nvSpPr>
        <p:spPr>
          <a:xfrm>
            <a:off x="6693840" y="2475360"/>
            <a:ext cx="4234680" cy="159768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1" lang="it-IT" sz="4800" spc="-1" strike="noStrike">
                <a:solidFill>
                  <a:srgbClr val="002060"/>
                </a:solidFill>
                <a:latin typeface="Times New Roman"/>
                <a:ea typeface="Calibri"/>
              </a:rPr>
              <a:t>GRAZIE </a:t>
            </a:r>
            <a:endParaRPr b="0" lang="it-IT" sz="4800" spc="-1" strike="noStrike">
              <a:solidFill>
                <a:srgbClr val="000000"/>
              </a:solidFill>
              <a:latin typeface="Arial"/>
            </a:endParaRPr>
          </a:p>
          <a:p>
            <a:pPr algn="ctr">
              <a:lnSpc>
                <a:spcPct val="150000"/>
              </a:lnSpc>
            </a:pPr>
            <a:r>
              <a:rPr b="0" lang="it-IT" sz="1800" spc="-1" strike="noStrike">
                <a:solidFill>
                  <a:srgbClr val="000000"/>
                </a:solidFill>
                <a:latin typeface="Calibri"/>
                <a:ea typeface="Calibri"/>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Rectangle 8"/>
          <p:cNvSpPr/>
          <p:nvPr/>
        </p:nvSpPr>
        <p:spPr>
          <a:xfrm>
            <a:off x="0" y="0"/>
            <a:ext cx="12191400" cy="685728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ffffff"/>
              </a:solidFill>
              <a:latin typeface="Meiryo"/>
              <a:ea typeface="DejaVu Sans"/>
            </a:endParaRPr>
          </a:p>
        </p:txBody>
      </p:sp>
      <p:sp>
        <p:nvSpPr>
          <p:cNvPr id="54" name="Freeform: Shape 10"/>
          <p:cNvSpPr/>
          <p:nvPr/>
        </p:nvSpPr>
        <p:spPr>
          <a:xfrm>
            <a:off x="0" y="0"/>
            <a:ext cx="10494360" cy="6857280"/>
          </a:xfrm>
          <a:custGeom>
            <a:avLst/>
            <a:gdLst>
              <a:gd name="textAreaLeft" fmla="*/ 0 w 10494360"/>
              <a:gd name="textAreaRight" fmla="*/ 10495080 w 10494360"/>
              <a:gd name="textAreaTop" fmla="*/ 0 h 6857280"/>
              <a:gd name="textAreaBottom" fmla="*/ 6858000 h 6857280"/>
            </a:gdLst>
            <a:ahLst/>
            <a:rect l="textAreaLeft" t="textAreaTop" r="textAreaRight" b="textAreaBottom"/>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a typeface="DejaVu Sans"/>
            </a:endParaRPr>
          </a:p>
        </p:txBody>
      </p:sp>
      <p:sp>
        <p:nvSpPr>
          <p:cNvPr id="55" name="Freeform: Shape 12"/>
          <p:cNvSpPr/>
          <p:nvPr/>
        </p:nvSpPr>
        <p:spPr>
          <a:xfrm>
            <a:off x="8398080" y="0"/>
            <a:ext cx="2529000" cy="6857280"/>
          </a:xfrm>
          <a:custGeom>
            <a:avLst/>
            <a:gdLst>
              <a:gd name="textAreaLeft" fmla="*/ 0 w 2529000"/>
              <a:gd name="textAreaRight" fmla="*/ 2529720 w 2529000"/>
              <a:gd name="textAreaTop" fmla="*/ 0 h 6857280"/>
              <a:gd name="textAreaBottom" fmla="*/ 6858000 h 6857280"/>
            </a:gdLst>
            <a:ahLst/>
            <a:rect l="textAreaLeft" t="textAreaTop" r="textAreaRight" b="textAreaBottom"/>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en-US" sz="1800" spc="-1" strike="noStrike">
              <a:solidFill>
                <a:srgbClr val="ffffff"/>
              </a:solidFill>
              <a:latin typeface="Meiryo"/>
              <a:ea typeface="DejaVu Sans"/>
            </a:endParaRPr>
          </a:p>
        </p:txBody>
      </p:sp>
      <p:sp>
        <p:nvSpPr>
          <p:cNvPr id="56" name="Freeform: Shape 14"/>
          <p:cNvSpPr/>
          <p:nvPr/>
        </p:nvSpPr>
        <p:spPr>
          <a:xfrm>
            <a:off x="8186040" y="0"/>
            <a:ext cx="2535840" cy="6857280"/>
          </a:xfrm>
          <a:custGeom>
            <a:avLst/>
            <a:gdLst>
              <a:gd name="textAreaLeft" fmla="*/ 0 w 2535840"/>
              <a:gd name="textAreaRight" fmla="*/ 2536560 w 2535840"/>
              <a:gd name="textAreaTop" fmla="*/ 0 h 6857280"/>
              <a:gd name="textAreaBottom" fmla="*/ 6858000 h 6857280"/>
            </a:gdLst>
            <a:ahLst/>
            <a:rect l="textAreaLeft" t="textAreaTop" r="textAreaRight" b="textAreaBottom"/>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en-US" sz="1800" spc="-1" strike="noStrike">
              <a:solidFill>
                <a:srgbClr val="ffffff"/>
              </a:solidFill>
              <a:latin typeface="Meiryo"/>
              <a:ea typeface="DejaVu Sans"/>
            </a:endParaRPr>
          </a:p>
        </p:txBody>
      </p:sp>
      <p:pic>
        <p:nvPicPr>
          <p:cNvPr id="57" name="Picture 2" descr="05_Occhi_di_Dio"/>
          <p:cNvPicPr/>
          <p:nvPr/>
        </p:nvPicPr>
        <p:blipFill>
          <a:blip r:embed="rId1"/>
          <a:srcRect l="0" t="19023" r="0" b="10048"/>
          <a:stretch/>
        </p:blipFill>
        <p:spPr>
          <a:xfrm>
            <a:off x="0" y="0"/>
            <a:ext cx="12191400" cy="6857280"/>
          </a:xfrm>
          <a:prstGeom prst="rect">
            <a:avLst/>
          </a:prstGeom>
          <a:ln w="0">
            <a:noFill/>
          </a:ln>
        </p:spPr>
      </p:pic>
      <p:sp>
        <p:nvSpPr>
          <p:cNvPr id="58"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fontScale="27000"/>
          </a:bodyPr>
          <a:p>
            <a:pPr algn="just">
              <a:lnSpc>
                <a:spcPct val="150000"/>
              </a:lnSpc>
            </a:pPr>
            <a:r>
              <a:rPr b="1" lang="it-IT" sz="4400" spc="-1" strike="noStrike">
                <a:solidFill>
                  <a:srgbClr val="000000"/>
                </a:solidFill>
                <a:latin typeface="Times New Roman"/>
                <a:ea typeface="Calibri"/>
              </a:rPr>
              <a:t>Ente proponente </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AO Ordine Mauriziano Torino</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 </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PRINCIPAL INVESTIGATOR</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Dr.ssa Valentina Ariu: </a:t>
            </a:r>
            <a:r>
              <a:rPr b="0" lang="it-IT" sz="4400" spc="-1" strike="noStrike">
                <a:solidFill>
                  <a:srgbClr val="000000"/>
                </a:solidFill>
                <a:latin typeface="Times New Roman"/>
                <a:ea typeface="Calibri"/>
              </a:rPr>
              <a:t>Coordinatore infermieristico </a:t>
            </a:r>
            <a:r>
              <a:rPr b="0" i="1" lang="it-IT" sz="4400" spc="-1" strike="noStrike">
                <a:solidFill>
                  <a:srgbClr val="000000"/>
                </a:solidFill>
                <a:latin typeface="Times New Roman"/>
                <a:ea typeface="Calibri"/>
              </a:rPr>
              <a:t>DH</a:t>
            </a:r>
            <a:r>
              <a:rPr b="0" lang="it-IT" sz="4400" spc="-1" strike="noStrike">
                <a:solidFill>
                  <a:srgbClr val="000000"/>
                </a:solidFill>
                <a:latin typeface="Times New Roman"/>
                <a:ea typeface="Calibri"/>
              </a:rPr>
              <a:t> oncologico.</a:t>
            </a:r>
            <a:endParaRPr b="0" lang="it-IT" sz="4400" spc="-1" strike="noStrike">
              <a:solidFill>
                <a:srgbClr val="000000"/>
              </a:solidFill>
              <a:latin typeface="Arial"/>
            </a:endParaRPr>
          </a:p>
          <a:p>
            <a:pPr algn="just">
              <a:lnSpc>
                <a:spcPct val="150000"/>
              </a:lnSpc>
            </a:pPr>
            <a:r>
              <a:rPr b="0" lang="it-IT" sz="4400" spc="-1" strike="noStrike">
                <a:solidFill>
                  <a:srgbClr val="000000"/>
                </a:solidFill>
                <a:latin typeface="Times New Roman"/>
                <a:ea typeface="Calibri"/>
              </a:rPr>
              <a:t> </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COLLABORATORI</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Prof. Giorgio Valabrega: </a:t>
            </a:r>
            <a:r>
              <a:rPr b="0" lang="it-IT" sz="4400" spc="-1" strike="noStrike">
                <a:solidFill>
                  <a:srgbClr val="000000"/>
                </a:solidFill>
                <a:latin typeface="Times New Roman"/>
                <a:ea typeface="Calibri"/>
              </a:rPr>
              <a:t>Professore associato, Direttore FF. S</a:t>
            </a:r>
            <a:r>
              <a:rPr b="0" lang="it-IT" sz="4400" spc="-1" strike="noStrike">
                <a:solidFill>
                  <a:srgbClr val="000000"/>
                </a:solidFill>
                <a:highlight>
                  <a:srgbClr val="ffffff"/>
                </a:highlight>
                <a:latin typeface="Times New Roman"/>
                <a:ea typeface="Calibri"/>
              </a:rPr>
              <a:t>.C.D.U. Oncologia</a:t>
            </a:r>
            <a:r>
              <a:rPr b="0" lang="it-IT" sz="4400" spc="-1" strike="noStrike">
                <a:solidFill>
                  <a:srgbClr val="000000"/>
                </a:solidFill>
                <a:latin typeface="Times New Roman"/>
                <a:ea typeface="Calibri"/>
              </a:rPr>
              <a:t> </a:t>
            </a:r>
            <a:r>
              <a:rPr b="0" lang="it-IT" sz="4400" spc="-1" strike="noStrike">
                <a:solidFill>
                  <a:srgbClr val="000000"/>
                </a:solidFill>
                <a:highlight>
                  <a:srgbClr val="ffffff"/>
                </a:highlight>
                <a:latin typeface="Times New Roman"/>
                <a:ea typeface="Calibri"/>
              </a:rPr>
              <a:t>A.O Ordine Mauriziano - Ospedale Umberto I.</a:t>
            </a:r>
            <a:endParaRPr b="0" lang="it-IT" sz="4400" spc="-1" strike="noStrike">
              <a:solidFill>
                <a:srgbClr val="000000"/>
              </a:solidFill>
              <a:latin typeface="Arial"/>
            </a:endParaRPr>
          </a:p>
          <a:p>
            <a:pPr algn="just">
              <a:lnSpc>
                <a:spcPct val="150000"/>
              </a:lnSpc>
            </a:pPr>
            <a:r>
              <a:rPr b="1" lang="it-IT" sz="4400" spc="-1" strike="noStrike">
                <a:solidFill>
                  <a:srgbClr val="000000"/>
                </a:solidFill>
                <a:highlight>
                  <a:srgbClr val="ffffff"/>
                </a:highlight>
                <a:latin typeface="Times New Roman"/>
                <a:ea typeface="Calibri"/>
              </a:rPr>
              <a:t>Dr. Prof. Riccardo Sperlinga:</a:t>
            </a:r>
            <a:r>
              <a:rPr b="0" lang="it-IT" sz="4400" spc="-1" strike="noStrike">
                <a:solidFill>
                  <a:srgbClr val="000000"/>
                </a:solidFill>
                <a:highlight>
                  <a:srgbClr val="ffffff"/>
                </a:highlight>
                <a:latin typeface="Times New Roman"/>
                <a:ea typeface="Calibri"/>
              </a:rPr>
              <a:t> Professore a contratto per Scuola di Medicina, Università degli Studi di Torino e Facoltà di Medicina e Chirurgia, Università Cattolica del Sacro Cuore di Roma. Referente Qualità e Accreditamento Formazione aziendale, A.O Ordine Mauriziano - Ospedale Umberto I.</a:t>
            </a:r>
            <a:endParaRPr b="0" lang="it-IT" sz="4400" spc="-1" strike="noStrike">
              <a:solidFill>
                <a:srgbClr val="000000"/>
              </a:solidFill>
              <a:latin typeface="Arial"/>
            </a:endParaRPr>
          </a:p>
          <a:p>
            <a:pPr algn="just">
              <a:lnSpc>
                <a:spcPct val="150000"/>
              </a:lnSpc>
            </a:pPr>
            <a:r>
              <a:rPr b="1" lang="it-IT" sz="4400" spc="-1" strike="noStrike">
                <a:solidFill>
                  <a:srgbClr val="000000"/>
                </a:solidFill>
                <a:highlight>
                  <a:srgbClr val="ffffff"/>
                </a:highlight>
                <a:latin typeface="Times New Roman"/>
                <a:ea typeface="Calibri"/>
              </a:rPr>
              <a:t>Dr.ssa Graziella Costamagna:</a:t>
            </a:r>
            <a:r>
              <a:rPr b="0" lang="it-IT" sz="4400" spc="-1" strike="noStrike">
                <a:solidFill>
                  <a:srgbClr val="000000"/>
                </a:solidFill>
                <a:highlight>
                  <a:srgbClr val="ffffff"/>
                </a:highlight>
                <a:latin typeface="Times New Roman"/>
                <a:ea typeface="Calibri"/>
              </a:rPr>
              <a:t> Direttore SC Dipsa, A.O Ordine Mauriziano - Ospedale Umberto I.</a:t>
            </a:r>
            <a:endParaRPr b="0" lang="it-IT" sz="4400" spc="-1" strike="noStrike">
              <a:solidFill>
                <a:srgbClr val="000000"/>
              </a:solidFill>
              <a:latin typeface="Arial"/>
            </a:endParaRPr>
          </a:p>
          <a:p>
            <a:pPr algn="just">
              <a:lnSpc>
                <a:spcPct val="150000"/>
              </a:lnSpc>
            </a:pPr>
            <a:r>
              <a:rPr b="1" lang="it-IT" sz="4400" spc="-1" strike="noStrike">
                <a:solidFill>
                  <a:srgbClr val="000000"/>
                </a:solidFill>
                <a:highlight>
                  <a:srgbClr val="ffffff"/>
                </a:highlight>
                <a:latin typeface="Times New Roman"/>
                <a:ea typeface="Calibri"/>
              </a:rPr>
              <a:t>Dr. Piergiorgio Spanu: </a:t>
            </a:r>
            <a:r>
              <a:rPr b="0" lang="it-IT" sz="4400" spc="-1" strike="noStrike">
                <a:solidFill>
                  <a:srgbClr val="000000"/>
                </a:solidFill>
                <a:highlight>
                  <a:srgbClr val="ffffff"/>
                </a:highlight>
                <a:latin typeface="Times New Roman"/>
                <a:ea typeface="Calibri"/>
              </a:rPr>
              <a:t>Dirigente medico</a:t>
            </a:r>
            <a:r>
              <a:rPr b="0" lang="it-IT" sz="4400" spc="-1" strike="noStrike">
                <a:solidFill>
                  <a:srgbClr val="000000"/>
                </a:solidFill>
                <a:latin typeface="Times New Roman"/>
                <a:ea typeface="Calibri"/>
              </a:rPr>
              <a:t> S</a:t>
            </a:r>
            <a:r>
              <a:rPr b="0" lang="it-IT" sz="4400" spc="-1" strike="noStrike">
                <a:solidFill>
                  <a:srgbClr val="000000"/>
                </a:solidFill>
                <a:highlight>
                  <a:srgbClr val="ffffff"/>
                </a:highlight>
                <a:latin typeface="Times New Roman"/>
                <a:ea typeface="Calibri"/>
              </a:rPr>
              <a:t>.C.D.U. Ostetricia e Ginecologia A.O Ordine Mauriziano - Ospedale Umberto I.</a:t>
            </a:r>
            <a:endParaRPr b="0" lang="it-IT" sz="4400" spc="-1" strike="noStrike">
              <a:solidFill>
                <a:srgbClr val="000000"/>
              </a:solidFill>
              <a:latin typeface="Arial"/>
            </a:endParaRPr>
          </a:p>
          <a:p>
            <a:pPr algn="just">
              <a:lnSpc>
                <a:spcPct val="150000"/>
              </a:lnSpc>
            </a:pPr>
            <a:r>
              <a:rPr b="1" lang="it-IT" sz="4400" spc="-1" strike="noStrike">
                <a:solidFill>
                  <a:srgbClr val="333333"/>
                </a:solidFill>
                <a:highlight>
                  <a:srgbClr val="ffffff"/>
                </a:highlight>
                <a:latin typeface="Times New Roman"/>
                <a:ea typeface="Calibri"/>
              </a:rPr>
              <a:t>Dr.ssa Rossana Dionisio</a:t>
            </a:r>
            <a:r>
              <a:rPr b="0" lang="it-IT" sz="4400" spc="-1" strike="noStrike">
                <a:solidFill>
                  <a:srgbClr val="333333"/>
                </a:solidFill>
                <a:highlight>
                  <a:srgbClr val="ffffff"/>
                </a:highlight>
                <a:latin typeface="Times New Roman"/>
                <a:ea typeface="Calibri"/>
              </a:rPr>
              <a:t>: </a:t>
            </a:r>
            <a:r>
              <a:rPr b="0" lang="it-IT" sz="4400" spc="-1" strike="noStrike">
                <a:solidFill>
                  <a:srgbClr val="000000"/>
                </a:solidFill>
                <a:highlight>
                  <a:srgbClr val="ffffff"/>
                </a:highlight>
                <a:latin typeface="Times New Roman"/>
                <a:ea typeface="Calibri"/>
              </a:rPr>
              <a:t>Dirigente medico</a:t>
            </a:r>
            <a:r>
              <a:rPr b="0" lang="it-IT" sz="4400" spc="-1" strike="noStrike">
                <a:solidFill>
                  <a:srgbClr val="000000"/>
                </a:solidFill>
                <a:latin typeface="Times New Roman"/>
                <a:ea typeface="Calibri"/>
              </a:rPr>
              <a:t> S</a:t>
            </a:r>
            <a:r>
              <a:rPr b="0" lang="it-IT" sz="4400" spc="-1" strike="noStrike">
                <a:solidFill>
                  <a:srgbClr val="000000"/>
                </a:solidFill>
                <a:highlight>
                  <a:srgbClr val="ffffff"/>
                </a:highlight>
                <a:latin typeface="Times New Roman"/>
                <a:ea typeface="Calibri"/>
              </a:rPr>
              <a:t>.C.D.U. Oncologia</a:t>
            </a:r>
            <a:r>
              <a:rPr b="0" lang="it-IT" sz="4400" spc="-1" strike="noStrike">
                <a:solidFill>
                  <a:srgbClr val="000000"/>
                </a:solidFill>
                <a:latin typeface="Times New Roman"/>
                <a:ea typeface="Calibri"/>
              </a:rPr>
              <a:t> </a:t>
            </a:r>
            <a:r>
              <a:rPr b="0" lang="it-IT" sz="4400" spc="-1" strike="noStrike">
                <a:solidFill>
                  <a:srgbClr val="000000"/>
                </a:solidFill>
                <a:highlight>
                  <a:srgbClr val="ffffff"/>
                </a:highlight>
                <a:latin typeface="Times New Roman"/>
                <a:ea typeface="Calibri"/>
              </a:rPr>
              <a:t>A.O Ordine Mauriziano - Ospedale Umberto I.</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Dott.ssa Maria Teresa Molo: </a:t>
            </a:r>
            <a:r>
              <a:rPr b="0" lang="it-IT" sz="4400" spc="-1" strike="noStrike">
                <a:solidFill>
                  <a:srgbClr val="000000"/>
                </a:solidFill>
                <a:latin typeface="Times New Roman"/>
                <a:ea typeface="Calibri"/>
              </a:rPr>
              <a:t>Presidente</a:t>
            </a:r>
            <a:r>
              <a:rPr b="1" lang="it-IT" sz="4400" spc="-1" strike="noStrike">
                <a:solidFill>
                  <a:srgbClr val="000000"/>
                </a:solidFill>
                <a:latin typeface="Times New Roman"/>
                <a:ea typeface="Calibri"/>
              </a:rPr>
              <a:t> </a:t>
            </a:r>
            <a:r>
              <a:rPr b="0" lang="it-IT" sz="4400" spc="-1" strike="noStrike">
                <a:solidFill>
                  <a:srgbClr val="000000"/>
                </a:solidFill>
                <a:latin typeface="Times New Roman"/>
                <a:ea typeface="Calibri"/>
              </a:rPr>
              <a:t>Fondazione Carlo Molo Onlus</a:t>
            </a:r>
            <a:r>
              <a:rPr b="1" lang="it-IT" sz="4400" spc="-1" strike="noStrike">
                <a:solidFill>
                  <a:srgbClr val="000000"/>
                </a:solidFill>
                <a:latin typeface="Times New Roman"/>
                <a:ea typeface="Calibri"/>
              </a:rPr>
              <a:t>. </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Dr. Emiliano Toso</a:t>
            </a:r>
            <a:r>
              <a:rPr b="0" lang="it-IT" sz="4400" spc="-1" strike="noStrike">
                <a:solidFill>
                  <a:srgbClr val="000000"/>
                </a:solidFill>
                <a:latin typeface="Times New Roman"/>
                <a:ea typeface="Calibri"/>
              </a:rPr>
              <a:t>: Biologo cellulare, musicista compositore.</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Dr. Lorys Castelli</a:t>
            </a:r>
            <a:r>
              <a:rPr b="0" lang="it-IT" sz="4400" spc="-1" strike="noStrike">
                <a:solidFill>
                  <a:srgbClr val="000000"/>
                </a:solidFill>
                <a:latin typeface="Times New Roman"/>
                <a:ea typeface="Calibri"/>
              </a:rPr>
              <a:t>: Presidente del Comitato Scientifico – Fondazione Carlo Molo Onlus. Professore Associato in Psicologia Clinica presso il Dipartimento di Psicologia dell’Università degli studi di Torino. Psicologo. Psicoterapeuta. Coordinatore del gruppo di ricerca “</a:t>
            </a:r>
            <a:r>
              <a:rPr b="0" i="1" lang="it-IT" sz="4400" spc="-1" strike="noStrike">
                <a:solidFill>
                  <a:srgbClr val="000000"/>
                </a:solidFill>
                <a:latin typeface="Times New Roman"/>
                <a:ea typeface="Calibri"/>
              </a:rPr>
              <a:t>ReMind the Body</a:t>
            </a:r>
            <a:r>
              <a:rPr b="0" lang="it-IT" sz="4400" spc="-1" strike="noStrike">
                <a:solidFill>
                  <a:srgbClr val="000000"/>
                </a:solidFill>
                <a:latin typeface="Times New Roman"/>
                <a:ea typeface="Calibri"/>
              </a:rPr>
              <a:t>”.</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Dr.ssa</a:t>
            </a:r>
            <a:r>
              <a:rPr b="0" lang="it-IT" sz="4400" spc="-1" strike="noStrike">
                <a:solidFill>
                  <a:srgbClr val="000000"/>
                </a:solidFill>
                <a:latin typeface="Times New Roman"/>
                <a:ea typeface="Calibri"/>
              </a:rPr>
              <a:t> </a:t>
            </a:r>
            <a:r>
              <a:rPr b="1" lang="it-IT" sz="4400" spc="-1" strike="noStrike">
                <a:solidFill>
                  <a:srgbClr val="000000"/>
                </a:solidFill>
                <a:latin typeface="Times New Roman"/>
                <a:ea typeface="Calibri"/>
              </a:rPr>
              <a:t>Claudia Asinardi:</a:t>
            </a:r>
            <a:r>
              <a:rPr b="0" lang="it-IT" sz="4400" spc="-1" strike="noStrike">
                <a:solidFill>
                  <a:srgbClr val="000000"/>
                </a:solidFill>
                <a:latin typeface="Times New Roman"/>
                <a:ea typeface="Calibri"/>
              </a:rPr>
              <a:t> Infermiera A.O.U Città della Salute e della Scienza di Torino. Studentessa laureanda del Corso di Laurea in Scienze Infermieristiche e Ostetriche, Facoltà</a:t>
            </a:r>
            <a:r>
              <a:rPr b="0" lang="it-IT" sz="4400" spc="-1" strike="noStrike">
                <a:solidFill>
                  <a:srgbClr val="000000"/>
                </a:solidFill>
                <a:highlight>
                  <a:srgbClr val="ffffff"/>
                </a:highlight>
                <a:latin typeface="Times New Roman"/>
                <a:ea typeface="Calibri"/>
              </a:rPr>
              <a:t> di Medicina e Chirurgia, Università Cattolica del Sacro Cuore-Cottolengo Torino.</a:t>
            </a:r>
            <a:endParaRPr b="0" lang="it-IT" sz="4400" spc="-1" strike="noStrike">
              <a:solidFill>
                <a:srgbClr val="000000"/>
              </a:solidFill>
              <a:latin typeface="Arial"/>
            </a:endParaRPr>
          </a:p>
          <a:p>
            <a:pPr algn="just">
              <a:lnSpc>
                <a:spcPct val="150000"/>
              </a:lnSpc>
            </a:pPr>
            <a:r>
              <a:rPr b="1" lang="it-IT" sz="4400" spc="-1" strike="noStrike">
                <a:solidFill>
                  <a:srgbClr val="000000"/>
                </a:solidFill>
                <a:latin typeface="Times New Roman"/>
                <a:ea typeface="Calibri"/>
              </a:rPr>
              <a:t>Dott. Andrea Ricotti </a:t>
            </a:r>
            <a:r>
              <a:rPr b="0" lang="it-IT" sz="4400" spc="-1" strike="noStrike">
                <a:solidFill>
                  <a:srgbClr val="000000"/>
                </a:solidFill>
                <a:latin typeface="Times New Roman"/>
                <a:ea typeface="Calibri"/>
              </a:rPr>
              <a:t>- Statistico Sanitario. Clinical Trial Unit. A.O. Ordine Mauriziano - Ospedale Umberto I.</a:t>
            </a:r>
            <a:endParaRPr b="0" lang="it-IT" sz="4400" spc="-1" strike="noStrike">
              <a:solidFill>
                <a:srgbClr val="000000"/>
              </a:solidFill>
              <a:latin typeface="Arial"/>
            </a:endParaRPr>
          </a:p>
          <a:p>
            <a:pPr algn="just">
              <a:lnSpc>
                <a:spcPct val="150000"/>
              </a:lnSpc>
            </a:pPr>
            <a:endParaRPr b="0" lang="it-IT" sz="4400" spc="-1" strike="noStrike">
              <a:solidFill>
                <a:srgbClr val="000000"/>
              </a:solidFill>
              <a:latin typeface="Arial"/>
            </a:endParaRPr>
          </a:p>
          <a:p>
            <a:pPr algn="just">
              <a:lnSpc>
                <a:spcPct val="150000"/>
              </a:lnSpc>
            </a:pPr>
            <a:r>
              <a:rPr b="0" lang="it-IT" sz="4400" spc="-1" strike="noStrike">
                <a:solidFill>
                  <a:srgbClr val="000000"/>
                </a:solidFill>
                <a:latin typeface="Times New Roman"/>
                <a:ea typeface="Calibri"/>
              </a:rPr>
              <a:t>Versione 1.0 del 22/02/2024</a:t>
            </a:r>
            <a:endParaRPr b="0" lang="it-IT"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Picture 2" descr="05_Occhi_di_Dio"/>
          <p:cNvPicPr/>
          <p:nvPr/>
        </p:nvPicPr>
        <p:blipFill>
          <a:blip r:embed="rId1"/>
          <a:srcRect l="0" t="19023" r="0" b="10048"/>
          <a:stretch/>
        </p:blipFill>
        <p:spPr>
          <a:xfrm>
            <a:off x="0" y="0"/>
            <a:ext cx="12191400" cy="6857280"/>
          </a:xfrm>
          <a:prstGeom prst="rect">
            <a:avLst/>
          </a:prstGeom>
          <a:ln w="0">
            <a:noFill/>
          </a:ln>
        </p:spPr>
      </p:pic>
      <p:sp>
        <p:nvSpPr>
          <p:cNvPr id="60" name="Titolo 1"/>
          <p:cNvSpPr/>
          <p:nvPr/>
        </p:nvSpPr>
        <p:spPr>
          <a:xfrm>
            <a:off x="526680" y="304920"/>
            <a:ext cx="11137680" cy="632448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ctr">
              <a:lnSpc>
                <a:spcPct val="150000"/>
              </a:lnSpc>
            </a:pPr>
            <a:endParaRPr b="0" lang="it-IT" sz="4400" spc="-1" strike="noStrike">
              <a:solidFill>
                <a:srgbClr val="000000"/>
              </a:solidFill>
              <a:latin typeface="Arial"/>
              <a:ea typeface="Arial"/>
            </a:endParaRPr>
          </a:p>
        </p:txBody>
      </p:sp>
      <p:sp>
        <p:nvSpPr>
          <p:cNvPr id="61" name="PlaceHolder 1"/>
          <p:cNvSpPr>
            <a:spLocks noGrp="1"/>
          </p:cNvSpPr>
          <p:nvPr>
            <p:ph type="title"/>
          </p:nvPr>
        </p:nvSpPr>
        <p:spPr>
          <a:xfrm>
            <a:off x="526680" y="304920"/>
            <a:ext cx="10717920" cy="130968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Calibri"/>
                <a:ea typeface="Calibri"/>
              </a:rPr>
              <a:t>CARCINOMA MAMMARIO IN ITALIA </a:t>
            </a:r>
            <a:endParaRPr b="0" lang="it-IT" sz="3200" spc="-1" strike="noStrike">
              <a:solidFill>
                <a:srgbClr val="000000"/>
              </a:solidFill>
              <a:latin typeface="Arial"/>
            </a:endParaRPr>
          </a:p>
        </p:txBody>
      </p:sp>
      <p:sp>
        <p:nvSpPr>
          <p:cNvPr id="62" name="Titolo 1"/>
          <p:cNvSpPr/>
          <p:nvPr/>
        </p:nvSpPr>
        <p:spPr>
          <a:xfrm>
            <a:off x="909720" y="1842840"/>
            <a:ext cx="10514880" cy="132480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endParaRPr b="1" lang="it-IT" sz="3200" spc="-1" strike="noStrike">
              <a:solidFill>
                <a:srgbClr val="215f9a"/>
              </a:solidFill>
              <a:latin typeface="Calibri"/>
              <a:ea typeface="Calibri"/>
            </a:endParaRPr>
          </a:p>
        </p:txBody>
      </p:sp>
      <p:graphicFrame>
        <p:nvGraphicFramePr>
          <p:cNvPr id="63" name="Tabella 7"/>
          <p:cNvGraphicFramePr/>
          <p:nvPr/>
        </p:nvGraphicFramePr>
        <p:xfrm>
          <a:off x="1753920" y="2505600"/>
          <a:ext cx="9114480" cy="1733400"/>
        </p:xfrm>
        <a:graphic>
          <a:graphicData uri="http://schemas.openxmlformats.org/drawingml/2006/table">
            <a:tbl>
              <a:tblPr/>
              <a:tblGrid>
                <a:gridCol w="2023560"/>
                <a:gridCol w="7091280"/>
              </a:tblGrid>
              <a:tr h="370800">
                <a:tc>
                  <a:txBody>
                    <a:bodyPr anchor="t">
                      <a:noAutofit/>
                    </a:bodyPr>
                    <a:p>
                      <a:pPr>
                        <a:lnSpc>
                          <a:spcPct val="100000"/>
                        </a:lnSpc>
                        <a:tabLst>
                          <a:tab algn="l" pos="0"/>
                        </a:tabLst>
                      </a:pPr>
                      <a:r>
                        <a:rPr b="1" lang="it-IT" sz="1800" spc="-1" strike="noStrike">
                          <a:solidFill>
                            <a:srgbClr val="000000"/>
                          </a:solidFill>
                          <a:latin typeface="Calibri"/>
                          <a:ea typeface="Calibri"/>
                        </a:rPr>
                        <a:t>Mortalità </a:t>
                      </a:r>
                      <a:endParaRPr b="0" lang="it-IT" sz="1800" spc="-1" strike="noStrike">
                        <a:solidFill>
                          <a:srgbClr val="000000"/>
                        </a:solidFill>
                        <a:latin typeface="Arial"/>
                      </a:endParaRPr>
                    </a:p>
                    <a:p>
                      <a:pPr>
                        <a:lnSpc>
                          <a:spcPct val="100000"/>
                        </a:lnSpc>
                        <a:tabLst>
                          <a:tab algn="l" pos="0"/>
                        </a:tabLst>
                      </a:pPr>
                      <a:endParaRPr b="0" lang="it-IT" sz="1800" spc="-1" strike="noStrike">
                        <a:solidFill>
                          <a:srgbClr val="000000"/>
                        </a:solidFill>
                        <a:latin typeface="Arial"/>
                      </a:endParaRPr>
                    </a:p>
                  </a:txBody>
                  <a:tcPr anchor="t" marL="91440" marR="91440">
                    <a:lnL>
                      <a:noFill/>
                    </a:lnL>
                    <a:lnR>
                      <a:noFill/>
                    </a:lnR>
                    <a:lnT w="12240">
                      <a:solidFill>
                        <a:srgbClr val="156082"/>
                      </a:solidFill>
                    </a:lnT>
                    <a:lnB w="12240">
                      <a:solidFill>
                        <a:srgbClr val="156082"/>
                      </a:solidFill>
                    </a:lnB>
                    <a:noFill/>
                  </a:tcPr>
                </a:tc>
                <a:tc>
                  <a:txBody>
                    <a:bodyPr anchor="t">
                      <a:noAutofit/>
                    </a:bodyPr>
                    <a:p>
                      <a:pPr>
                        <a:lnSpc>
                          <a:spcPct val="100000"/>
                        </a:lnSpc>
                        <a:tabLst>
                          <a:tab algn="l" pos="0"/>
                        </a:tabLst>
                      </a:pPr>
                      <a:r>
                        <a:rPr b="0" lang="it-IT" sz="1800" spc="-1" strike="noStrike">
                          <a:solidFill>
                            <a:srgbClr val="000000"/>
                          </a:solidFill>
                          <a:latin typeface="Calibri"/>
                          <a:ea typeface="Calibri"/>
                        </a:rPr>
                        <a:t>Nel 2021, sono stimati 12.500 decessi</a:t>
                      </a:r>
                      <a:endParaRPr b="0" lang="it-IT" sz="1800" spc="-1" strike="noStrike">
                        <a:solidFill>
                          <a:srgbClr val="000000"/>
                        </a:solidFill>
                        <a:latin typeface="Arial"/>
                      </a:endParaRPr>
                    </a:p>
                    <a:p>
                      <a:pPr>
                        <a:lnSpc>
                          <a:spcPct val="100000"/>
                        </a:lnSpc>
                        <a:tabLst>
                          <a:tab algn="l" pos="0"/>
                        </a:tabLst>
                      </a:pPr>
                      <a:endParaRPr b="0" lang="it-IT" sz="1800" spc="-1" strike="noStrike">
                        <a:solidFill>
                          <a:srgbClr val="000000"/>
                        </a:solidFill>
                        <a:latin typeface="Arial"/>
                      </a:endParaRPr>
                    </a:p>
                  </a:txBody>
                  <a:tcPr anchor="t" marL="91440" marR="91440">
                    <a:lnL>
                      <a:noFill/>
                    </a:lnL>
                    <a:lnR>
                      <a:noFill/>
                    </a:lnR>
                    <a:lnT w="12240">
                      <a:solidFill>
                        <a:srgbClr val="156082"/>
                      </a:solidFill>
                    </a:lnT>
                    <a:lnB w="12240">
                      <a:solidFill>
                        <a:srgbClr val="156082"/>
                      </a:solidFill>
                    </a:lnB>
                    <a:noFill/>
                  </a:tcPr>
                </a:tc>
              </a:tr>
              <a:tr h="370800">
                <a:tc>
                  <a:txBody>
                    <a:bodyPr anchor="t">
                      <a:noAutofit/>
                    </a:bodyPr>
                    <a:p>
                      <a:pPr>
                        <a:lnSpc>
                          <a:spcPct val="100000"/>
                        </a:lnSpc>
                        <a:tabLst>
                          <a:tab algn="l" pos="0"/>
                        </a:tabLst>
                      </a:pPr>
                      <a:r>
                        <a:rPr b="1" lang="it-IT" sz="1800" spc="-1" strike="noStrike">
                          <a:solidFill>
                            <a:srgbClr val="000000"/>
                          </a:solidFill>
                          <a:latin typeface="Calibri"/>
                          <a:ea typeface="Calibri"/>
                        </a:rPr>
                        <a:t>Incidenza</a:t>
                      </a:r>
                      <a:r>
                        <a:rPr b="0" lang="it-IT" sz="1800" spc="-1" strike="noStrike">
                          <a:solidFill>
                            <a:srgbClr val="000000"/>
                          </a:solidFill>
                          <a:latin typeface="Calibri"/>
                          <a:ea typeface="Calibri"/>
                        </a:rPr>
                        <a:t> </a:t>
                      </a:r>
                      <a:endParaRPr b="0" lang="it-IT" sz="1800" spc="-1" strike="noStrike">
                        <a:solidFill>
                          <a:srgbClr val="000000"/>
                        </a:solidFill>
                        <a:latin typeface="Arial"/>
                      </a:endParaRPr>
                    </a:p>
                    <a:p>
                      <a:pPr>
                        <a:lnSpc>
                          <a:spcPct val="100000"/>
                        </a:lnSpc>
                        <a:tabLst>
                          <a:tab algn="l" pos="0"/>
                        </a:tabLst>
                      </a:pPr>
                      <a:endParaRPr b="0" lang="it-IT" sz="1800" spc="-1" strike="noStrike">
                        <a:solidFill>
                          <a:srgbClr val="000000"/>
                        </a:solidFill>
                        <a:latin typeface="Arial"/>
                      </a:endParaRPr>
                    </a:p>
                  </a:txBody>
                  <a:tcPr anchor="t" marL="91440" marR="91440">
                    <a:lnL>
                      <a:noFill/>
                    </a:lnL>
                    <a:lnR>
                      <a:noFill/>
                    </a:lnR>
                    <a:lnT>
                      <a:noFill/>
                    </a:lnT>
                    <a:lnB>
                      <a:noFill/>
                    </a:lnB>
                    <a:solidFill>
                      <a:schemeClr val="accent1"/>
                    </a:solidFill>
                  </a:tcPr>
                </a:tc>
                <a:tc>
                  <a:txBody>
                    <a:bodyPr anchor="t">
                      <a:noAutofit/>
                    </a:bodyPr>
                    <a:p>
                      <a:pPr>
                        <a:lnSpc>
                          <a:spcPct val="100000"/>
                        </a:lnSpc>
                        <a:tabLst>
                          <a:tab algn="l" pos="0"/>
                        </a:tabLst>
                      </a:pPr>
                      <a:r>
                        <a:rPr b="0" lang="it-IT" sz="1800" spc="-1" strike="noStrike">
                          <a:solidFill>
                            <a:schemeClr val="dk1"/>
                          </a:solidFill>
                          <a:latin typeface="Calibri"/>
                          <a:ea typeface="Calibri"/>
                        </a:rPr>
                        <a:t>Nel 2022, sono state stimate circa 55.700 nuove diagnosi nelle donne</a:t>
                      </a:r>
                      <a:endParaRPr b="0" lang="it-IT" sz="1800" spc="-1" strike="noStrike">
                        <a:solidFill>
                          <a:srgbClr val="000000"/>
                        </a:solidFill>
                        <a:latin typeface="Arial"/>
                      </a:endParaRPr>
                    </a:p>
                    <a:p>
                      <a:pPr>
                        <a:lnSpc>
                          <a:spcPct val="100000"/>
                        </a:lnSpc>
                        <a:tabLst>
                          <a:tab algn="l" pos="0"/>
                        </a:tabLst>
                      </a:pPr>
                      <a:endParaRPr b="0" lang="it-IT" sz="1800" spc="-1" strike="noStrike">
                        <a:solidFill>
                          <a:srgbClr val="000000"/>
                        </a:solidFill>
                        <a:latin typeface="Arial"/>
                      </a:endParaRPr>
                    </a:p>
                  </a:txBody>
                  <a:tcPr anchor="t" marL="91440" marR="91440">
                    <a:lnL>
                      <a:noFill/>
                    </a:lnL>
                    <a:lnR>
                      <a:noFill/>
                    </a:lnR>
                    <a:lnT>
                      <a:noFill/>
                    </a:lnT>
                    <a:lnB>
                      <a:noFill/>
                    </a:lnB>
                    <a:solidFill>
                      <a:schemeClr val="accent1"/>
                    </a:solidFill>
                  </a:tcPr>
                </a:tc>
              </a:tr>
              <a:tr h="370800">
                <a:tc>
                  <a:txBody>
                    <a:bodyPr anchor="t">
                      <a:noAutofit/>
                    </a:bodyPr>
                    <a:p>
                      <a:pPr>
                        <a:lnSpc>
                          <a:spcPct val="100000"/>
                        </a:lnSpc>
                        <a:tabLst>
                          <a:tab algn="l" pos="0"/>
                        </a:tabLst>
                      </a:pPr>
                      <a:r>
                        <a:rPr b="1" lang="it-IT" sz="1800" spc="-1" strike="noStrike">
                          <a:solidFill>
                            <a:srgbClr val="000000"/>
                          </a:solidFill>
                          <a:latin typeface="Calibri"/>
                          <a:ea typeface="Calibri"/>
                        </a:rPr>
                        <a:t>Fasce di età </a:t>
                      </a:r>
                      <a:endParaRPr b="0" lang="it-IT" sz="1800" spc="-1" strike="noStrike">
                        <a:solidFill>
                          <a:srgbClr val="000000"/>
                        </a:solidFill>
                        <a:latin typeface="Arial"/>
                      </a:endParaRPr>
                    </a:p>
                    <a:p>
                      <a:pPr>
                        <a:lnSpc>
                          <a:spcPct val="100000"/>
                        </a:lnSpc>
                        <a:tabLst>
                          <a:tab algn="l" pos="0"/>
                        </a:tabLst>
                      </a:pPr>
                      <a:endParaRPr b="0" lang="it-IT" sz="1800" spc="-1" strike="noStrike">
                        <a:solidFill>
                          <a:srgbClr val="000000"/>
                        </a:solidFill>
                        <a:latin typeface="Arial"/>
                      </a:endParaRPr>
                    </a:p>
                  </a:txBody>
                  <a:tcPr anchor="t" marL="91440" marR="91440">
                    <a:lnL>
                      <a:noFill/>
                    </a:lnL>
                    <a:lnR>
                      <a:noFill/>
                    </a:lnR>
                    <a:lnT>
                      <a:noFill/>
                    </a:lnT>
                    <a:lnB w="12240">
                      <a:solidFill>
                        <a:srgbClr val="156082"/>
                      </a:solidFill>
                    </a:lnB>
                    <a:noFill/>
                  </a:tcPr>
                </a:tc>
                <a:tc>
                  <a:txBody>
                    <a:bodyPr anchor="t">
                      <a:noAutofit/>
                    </a:bodyPr>
                    <a:p>
                      <a:pPr>
                        <a:lnSpc>
                          <a:spcPct val="100000"/>
                        </a:lnSpc>
                        <a:tabLst>
                          <a:tab algn="l" pos="0"/>
                        </a:tabLst>
                      </a:pPr>
                      <a:r>
                        <a:rPr b="0" lang="it-IT" sz="1800" spc="-1" strike="noStrike">
                          <a:solidFill>
                            <a:srgbClr val="000000"/>
                          </a:solidFill>
                          <a:latin typeface="Calibri"/>
                          <a:ea typeface="Calibri"/>
                        </a:rPr>
                        <a:t>41% (0-49 anni), 35% (50-69 anni) e 22% (≥70 anni)</a:t>
                      </a:r>
                      <a:endParaRPr b="0" lang="it-IT" sz="1800" spc="-1" strike="noStrike">
                        <a:solidFill>
                          <a:srgbClr val="000000"/>
                        </a:solidFill>
                        <a:latin typeface="Arial"/>
                      </a:endParaRPr>
                    </a:p>
                    <a:p>
                      <a:pPr>
                        <a:lnSpc>
                          <a:spcPct val="100000"/>
                        </a:lnSpc>
                        <a:tabLst>
                          <a:tab algn="l" pos="0"/>
                        </a:tabLst>
                      </a:pPr>
                      <a:endParaRPr b="0" lang="it-IT" sz="1800" spc="-1" strike="noStrike">
                        <a:solidFill>
                          <a:srgbClr val="000000"/>
                        </a:solidFill>
                        <a:latin typeface="Arial"/>
                      </a:endParaRPr>
                    </a:p>
                  </a:txBody>
                  <a:tcPr anchor="t" marL="91440" marR="91440">
                    <a:lnL>
                      <a:noFill/>
                    </a:lnL>
                    <a:lnR>
                      <a:noFill/>
                    </a:lnR>
                    <a:lnT>
                      <a:noFill/>
                    </a:lnT>
                    <a:lnB w="12240">
                      <a:solidFill>
                        <a:srgbClr val="156082"/>
                      </a:solidFill>
                    </a:lnB>
                    <a:noFill/>
                  </a:tcPr>
                </a:tc>
              </a:tr>
            </a:tbl>
          </a:graphicData>
        </a:graphic>
      </p:graphicFrame>
      <p:sp>
        <p:nvSpPr>
          <p:cNvPr id="64" name="Rettangolo 2"/>
          <p:cNvSpPr/>
          <p:nvPr/>
        </p:nvSpPr>
        <p:spPr>
          <a:xfrm>
            <a:off x="1753920" y="5088600"/>
            <a:ext cx="9114480" cy="102240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r">
              <a:lnSpc>
                <a:spcPct val="115000"/>
              </a:lnSpc>
            </a:pPr>
            <a:r>
              <a:rPr b="0" lang="it-IT" sz="1400" spc="-1" strike="noStrike">
                <a:solidFill>
                  <a:srgbClr val="000000"/>
                </a:solidFill>
                <a:latin typeface="Aptos"/>
                <a:ea typeface="DejaVu Sans"/>
              </a:rPr>
              <a:t>Associazione Italiana di Oncologia Medica,2022</a:t>
            </a:r>
            <a:endParaRPr b="0" lang="it-IT" sz="1400" spc="-1" strike="noStrike">
              <a:solidFill>
                <a:srgbClr val="000000"/>
              </a:solidFill>
              <a:latin typeface="Arial"/>
            </a:endParaRPr>
          </a:p>
          <a:p>
            <a:pPr algn="r">
              <a:lnSpc>
                <a:spcPct val="115000"/>
              </a:lnSpc>
            </a:pPr>
            <a:r>
              <a:rPr b="0" lang="it-IT" sz="1400" spc="-1" strike="noStrike">
                <a:solidFill>
                  <a:srgbClr val="000000"/>
                </a:solidFill>
                <a:latin typeface="Aptos"/>
                <a:ea typeface="DejaVu Sans"/>
              </a:rPr>
              <a:t>Associazione Italiana Registri Tumori 2022</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Picture 2" descr="05_Occhi_di_Dio"/>
          <p:cNvPicPr/>
          <p:nvPr/>
        </p:nvPicPr>
        <p:blipFill>
          <a:blip r:embed="rId1"/>
          <a:srcRect l="0" t="19023" r="0" b="10048"/>
          <a:stretch/>
        </p:blipFill>
        <p:spPr>
          <a:xfrm>
            <a:off x="0" y="0"/>
            <a:ext cx="12191400" cy="6857280"/>
          </a:xfrm>
          <a:prstGeom prst="rect">
            <a:avLst/>
          </a:prstGeom>
          <a:ln w="0">
            <a:noFill/>
          </a:ln>
        </p:spPr>
      </p:pic>
      <p:sp>
        <p:nvSpPr>
          <p:cNvPr id="66" name="Titolo 1"/>
          <p:cNvSpPr/>
          <p:nvPr/>
        </p:nvSpPr>
        <p:spPr>
          <a:xfrm>
            <a:off x="466200" y="444960"/>
            <a:ext cx="11137680" cy="6264360"/>
          </a:xfrm>
          <a:prstGeom prst="rect">
            <a:avLst/>
          </a:prstGeom>
          <a:solidFill>
            <a:schemeClr val="bg1"/>
          </a:solidFill>
          <a:ln w="0">
            <a:solidFill>
              <a:srgbClr val="0070c0"/>
            </a:solidFill>
          </a:ln>
        </p:spPr>
        <p:style>
          <a:lnRef idx="0"/>
          <a:fillRef idx="0"/>
          <a:effectRef idx="0"/>
          <a:fontRef idx="minor"/>
        </p:style>
        <p:txBody>
          <a:bodyPr lIns="90000" rIns="90000" tIns="45000" bIns="45000" anchor="ctr">
            <a:normAutofit/>
          </a:bodyPr>
          <a:p>
            <a:pPr algn="just">
              <a:lnSpc>
                <a:spcPct val="90000"/>
              </a:lnSpc>
            </a:pPr>
            <a:endParaRPr b="0" lang="it-IT" sz="900" spc="-1" strike="noStrike">
              <a:solidFill>
                <a:srgbClr val="000000"/>
              </a:solidFill>
              <a:latin typeface="Arial"/>
              <a:ea typeface="Arial"/>
            </a:endParaRPr>
          </a:p>
        </p:txBody>
      </p:sp>
      <p:sp>
        <p:nvSpPr>
          <p:cNvPr id="67" name="CasellaDiTesto 15"/>
          <p:cNvSpPr/>
          <p:nvPr/>
        </p:nvSpPr>
        <p:spPr>
          <a:xfrm>
            <a:off x="1159560" y="4321440"/>
            <a:ext cx="10031760" cy="699480"/>
          </a:xfrm>
          <a:prstGeom prst="rect">
            <a:avLst/>
          </a:prstGeom>
          <a:noFill/>
          <a:ln w="0">
            <a:solidFill>
              <a:srgbClr val="0070c0"/>
            </a:solidFill>
          </a:ln>
        </p:spPr>
        <p:style>
          <a:lnRef idx="0"/>
          <a:fillRef idx="0"/>
          <a:effectRef idx="0"/>
          <a:fontRef idx="minor"/>
        </p:style>
        <p:txBody>
          <a:bodyPr lIns="90000" rIns="90000" tIns="45000" bIns="45000" anchor="t">
            <a:spAutoFit/>
          </a:bodyPr>
          <a:p>
            <a:pPr algn="ctr">
              <a:lnSpc>
                <a:spcPct val="100000"/>
              </a:lnSpc>
            </a:pPr>
            <a:r>
              <a:rPr b="0" lang="it-IT" sz="2000" spc="-1" strike="noStrike">
                <a:solidFill>
                  <a:srgbClr val="000000"/>
                </a:solidFill>
                <a:latin typeface="Times New Roman"/>
                <a:ea typeface="Calibri"/>
              </a:rPr>
              <a:t>Forti emozioni ed effetti psicologici negativi, </a:t>
            </a:r>
            <a:endParaRPr b="0" lang="it-IT" sz="2000" spc="-1" strike="noStrike">
              <a:solidFill>
                <a:srgbClr val="000000"/>
              </a:solidFill>
              <a:latin typeface="Arial"/>
            </a:endParaRPr>
          </a:p>
          <a:p>
            <a:pPr algn="ctr">
              <a:lnSpc>
                <a:spcPct val="100000"/>
              </a:lnSpc>
            </a:pPr>
            <a:r>
              <a:rPr b="1" lang="it-IT" sz="2000" spc="-1" strike="noStrike">
                <a:solidFill>
                  <a:srgbClr val="000000"/>
                </a:solidFill>
                <a:latin typeface="Times New Roman"/>
                <a:ea typeface="Calibri"/>
              </a:rPr>
              <a:t>10 – 20% </a:t>
            </a:r>
            <a:r>
              <a:rPr b="0" lang="it-IT" sz="2000" spc="-1" strike="noStrike">
                <a:solidFill>
                  <a:srgbClr val="000000"/>
                </a:solidFill>
                <a:latin typeface="Times New Roman"/>
                <a:ea typeface="Calibri"/>
              </a:rPr>
              <a:t>ansia, depressione, paura per il futuro </a:t>
            </a:r>
            <a:endParaRPr b="0" lang="it-IT" sz="2000" spc="-1" strike="noStrike">
              <a:solidFill>
                <a:srgbClr val="000000"/>
              </a:solidFill>
              <a:latin typeface="Arial"/>
            </a:endParaRPr>
          </a:p>
        </p:txBody>
      </p:sp>
      <p:sp>
        <p:nvSpPr>
          <p:cNvPr id="68" name="PlaceHolder 1"/>
          <p:cNvSpPr>
            <a:spLocks noGrp="1"/>
          </p:cNvSpPr>
          <p:nvPr>
            <p:ph type="title"/>
          </p:nvPr>
        </p:nvSpPr>
        <p:spPr>
          <a:xfrm>
            <a:off x="587160" y="551520"/>
            <a:ext cx="11137680" cy="1010880"/>
          </a:xfrm>
          <a:prstGeom prst="rect">
            <a:avLst/>
          </a:prstGeom>
          <a:noFill/>
          <a:ln w="0">
            <a:noFill/>
          </a:ln>
        </p:spPr>
        <p:txBody>
          <a:bodyPr lIns="90000" rIns="90000" tIns="45000" bIns="45000" anchor="ctr">
            <a:normAutofit fontScale="67000"/>
          </a:bodyPr>
          <a:p>
            <a:pPr indent="0" algn="ctr">
              <a:lnSpc>
                <a:spcPct val="90000"/>
              </a:lnSpc>
              <a:buNone/>
              <a:tabLst>
                <a:tab algn="l" pos="0"/>
              </a:tabLst>
            </a:pPr>
            <a:br>
              <a:rPr sz="3200"/>
            </a:br>
            <a:r>
              <a:rPr b="1" lang="it-IT" sz="3200" spc="-1" strike="noStrike">
                <a:solidFill>
                  <a:srgbClr val="215f9a"/>
                </a:solidFill>
                <a:latin typeface="Calibri"/>
                <a:ea typeface="Calibri"/>
              </a:rPr>
              <a:t>ANALISI DELLA LETTERATURA</a:t>
            </a:r>
            <a:br>
              <a:rPr sz="3200"/>
            </a:br>
            <a:endParaRPr b="0" lang="it-IT" sz="3200" spc="-1" strike="noStrike">
              <a:solidFill>
                <a:srgbClr val="000000"/>
              </a:solidFill>
              <a:latin typeface="Arial"/>
            </a:endParaRPr>
          </a:p>
        </p:txBody>
      </p:sp>
      <p:pic>
        <p:nvPicPr>
          <p:cNvPr id="69" name="Immagine 8" descr=""/>
          <p:cNvPicPr/>
          <p:nvPr/>
        </p:nvPicPr>
        <p:blipFill>
          <a:blip r:embed="rId2"/>
          <a:stretch/>
        </p:blipFill>
        <p:spPr>
          <a:xfrm>
            <a:off x="1159560" y="1887120"/>
            <a:ext cx="6815160" cy="1449360"/>
          </a:xfrm>
          <a:prstGeom prst="rect">
            <a:avLst/>
          </a:prstGeom>
          <a:ln w="0">
            <a:solidFill>
              <a:srgbClr val="0070c0"/>
            </a:solidFill>
          </a:ln>
        </p:spPr>
      </p:pic>
      <p:pic>
        <p:nvPicPr>
          <p:cNvPr id="70" name="Immagine 11" descr=""/>
          <p:cNvPicPr/>
          <p:nvPr/>
        </p:nvPicPr>
        <p:blipFill>
          <a:blip r:embed="rId3"/>
          <a:stretch/>
        </p:blipFill>
        <p:spPr>
          <a:xfrm>
            <a:off x="1159560" y="3337200"/>
            <a:ext cx="6815160" cy="239400"/>
          </a:xfrm>
          <a:prstGeom prst="rect">
            <a:avLst/>
          </a:prstGeom>
          <a:ln w="0">
            <a:solidFill>
              <a:srgbClr val="0070c0"/>
            </a:solidFill>
          </a:ln>
        </p:spPr>
      </p:pic>
      <p:pic>
        <p:nvPicPr>
          <p:cNvPr id="71" name="Immagine 13" descr=""/>
          <p:cNvPicPr/>
          <p:nvPr/>
        </p:nvPicPr>
        <p:blipFill>
          <a:blip r:embed="rId4"/>
          <a:stretch/>
        </p:blipFill>
        <p:spPr>
          <a:xfrm>
            <a:off x="8223840" y="1887120"/>
            <a:ext cx="2967840" cy="1689480"/>
          </a:xfrm>
          <a:prstGeom prst="rect">
            <a:avLst/>
          </a:prstGeom>
          <a:ln w="0">
            <a:noFill/>
          </a:ln>
        </p:spPr>
      </p:pic>
      <p:sp>
        <p:nvSpPr>
          <p:cNvPr id="72" name="CasellaDiTesto 14"/>
          <p:cNvSpPr/>
          <p:nvPr/>
        </p:nvSpPr>
        <p:spPr>
          <a:xfrm>
            <a:off x="1140480" y="5813640"/>
            <a:ext cx="10031760" cy="394560"/>
          </a:xfrm>
          <a:prstGeom prst="rect">
            <a:avLst/>
          </a:prstGeom>
          <a:noFill/>
          <a:ln w="0">
            <a:solidFill>
              <a:srgbClr val="0070c0"/>
            </a:solidFill>
          </a:ln>
        </p:spPr>
        <p:style>
          <a:lnRef idx="0"/>
          <a:fillRef idx="0"/>
          <a:effectRef idx="0"/>
          <a:fontRef idx="minor"/>
        </p:style>
        <p:txBody>
          <a:bodyPr lIns="90000" rIns="90000" tIns="45000" bIns="45000" anchor="t">
            <a:spAutoFit/>
          </a:bodyPr>
          <a:p>
            <a:pPr algn="ctr">
              <a:lnSpc>
                <a:spcPct val="100000"/>
              </a:lnSpc>
            </a:pPr>
            <a:r>
              <a:rPr b="0" lang="it-IT" sz="2000" spc="-1" strike="noStrike">
                <a:solidFill>
                  <a:srgbClr val="000000"/>
                </a:solidFill>
                <a:latin typeface="Times New Roman"/>
                <a:ea typeface="Calibri"/>
              </a:rPr>
              <a:t>Qualità di vita</a:t>
            </a:r>
            <a:endParaRPr b="0" lang="it-IT" sz="2000" spc="-1" strike="noStrike">
              <a:solidFill>
                <a:srgbClr val="000000"/>
              </a:solidFill>
              <a:latin typeface="Arial"/>
            </a:endParaRPr>
          </a:p>
        </p:txBody>
      </p:sp>
      <p:sp>
        <p:nvSpPr>
          <p:cNvPr id="73" name="Freccia in giù 16"/>
          <p:cNvSpPr/>
          <p:nvPr/>
        </p:nvSpPr>
        <p:spPr>
          <a:xfrm>
            <a:off x="5934960" y="5344920"/>
            <a:ext cx="464400" cy="336240"/>
          </a:xfrm>
          <a:prstGeom prst="downArrow">
            <a:avLst>
              <a:gd name="adj1" fmla="val 50000"/>
              <a:gd name="adj2" fmla="val 50000"/>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Aptos"/>
              <a:ea typeface="DejaVu San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73"/>
                                        </p:tgtEl>
                                        <p:attrNameLst>
                                          <p:attrName>style.visibility</p:attrName>
                                        </p:attrNameLst>
                                      </p:cBhvr>
                                      <p:to>
                                        <p:strVal val="visible"/>
                                      </p:to>
                                    </p:set>
                                    <p:animEffect filter="fade" transition="in">
                                      <p:cBhvr additive="repl">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72"/>
                                        </p:tgtEl>
                                        <p:attrNameLst>
                                          <p:attrName>style.visibility</p:attrName>
                                        </p:attrNameLst>
                                      </p:cBhvr>
                                      <p:to>
                                        <p:strVal val="visible"/>
                                      </p:to>
                                    </p:set>
                                    <p:animEffect filter="fade" transition="in">
                                      <p:cBhvr additive="repl">
                                        <p:cTn id="12" dur="5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Picture 2" descr="05_Occhi_di_Dio"/>
          <p:cNvPicPr/>
          <p:nvPr/>
        </p:nvPicPr>
        <p:blipFill>
          <a:blip r:embed="rId1"/>
          <a:srcRect l="0" t="19023" r="0" b="10048"/>
          <a:stretch/>
        </p:blipFill>
        <p:spPr>
          <a:xfrm>
            <a:off x="0" y="0"/>
            <a:ext cx="12191400" cy="6857280"/>
          </a:xfrm>
          <a:prstGeom prst="rect">
            <a:avLst/>
          </a:prstGeom>
          <a:ln w="0">
            <a:noFill/>
          </a:ln>
        </p:spPr>
      </p:pic>
      <p:sp>
        <p:nvSpPr>
          <p:cNvPr id="75" name="Titolo 1"/>
          <p:cNvSpPr/>
          <p:nvPr/>
        </p:nvSpPr>
        <p:spPr>
          <a:xfrm>
            <a:off x="662400" y="342360"/>
            <a:ext cx="11137680" cy="6264360"/>
          </a:xfrm>
          <a:prstGeom prst="rect">
            <a:avLst/>
          </a:prstGeom>
          <a:solidFill>
            <a:schemeClr val="bg1"/>
          </a:solidFill>
          <a:ln w="0">
            <a:solidFill>
              <a:srgbClr val="ffc000"/>
            </a:solidFill>
          </a:ln>
        </p:spPr>
        <p:style>
          <a:lnRef idx="0"/>
          <a:fillRef idx="0"/>
          <a:effectRef idx="0"/>
          <a:fontRef idx="minor"/>
        </p:style>
        <p:txBody>
          <a:bodyPr lIns="90000" rIns="90000" tIns="45000" bIns="45000" anchor="ctr">
            <a:normAutofit/>
          </a:bodyPr>
          <a:p>
            <a:pPr algn="just">
              <a:lnSpc>
                <a:spcPct val="150000"/>
              </a:lnSpc>
            </a:pPr>
            <a:endParaRPr b="0" lang="it-IT" sz="4000" spc="-1" strike="noStrike">
              <a:solidFill>
                <a:srgbClr val="000000"/>
              </a:solidFill>
              <a:latin typeface="Arial"/>
              <a:ea typeface="Arial"/>
            </a:endParaRPr>
          </a:p>
        </p:txBody>
      </p:sp>
      <p:pic>
        <p:nvPicPr>
          <p:cNvPr id="76" name="Immagine 2" descr=""/>
          <p:cNvPicPr/>
          <p:nvPr/>
        </p:nvPicPr>
        <p:blipFill>
          <a:blip r:embed="rId2"/>
          <a:stretch/>
        </p:blipFill>
        <p:spPr>
          <a:xfrm>
            <a:off x="2322360" y="2696760"/>
            <a:ext cx="5140800" cy="545760"/>
          </a:xfrm>
          <a:prstGeom prst="rect">
            <a:avLst/>
          </a:prstGeom>
          <a:ln w="0">
            <a:solidFill>
              <a:srgbClr val="ffc000"/>
            </a:solidFill>
          </a:ln>
        </p:spPr>
      </p:pic>
      <p:sp>
        <p:nvSpPr>
          <p:cNvPr id="77" name="CasellaDiTesto 1"/>
          <p:cNvSpPr/>
          <p:nvPr/>
        </p:nvSpPr>
        <p:spPr>
          <a:xfrm>
            <a:off x="2673000" y="4030560"/>
            <a:ext cx="6987960" cy="394560"/>
          </a:xfrm>
          <a:prstGeom prst="rect">
            <a:avLst/>
          </a:prstGeom>
          <a:noFill/>
          <a:ln w="0">
            <a:solidFill>
              <a:srgbClr val="ffc000"/>
            </a:solidFill>
          </a:ln>
        </p:spPr>
        <p:style>
          <a:lnRef idx="0"/>
          <a:fillRef idx="0"/>
          <a:effectRef idx="0"/>
          <a:fontRef idx="minor"/>
        </p:style>
        <p:txBody>
          <a:bodyPr lIns="90000" rIns="90000" tIns="45000" bIns="45000" anchor="t">
            <a:spAutoFit/>
          </a:bodyPr>
          <a:p>
            <a:pPr algn="ctr">
              <a:lnSpc>
                <a:spcPct val="100000"/>
              </a:lnSpc>
            </a:pPr>
            <a:r>
              <a:rPr b="1" lang="it-IT" sz="2000" spc="-1" strike="noStrike">
                <a:solidFill>
                  <a:srgbClr val="000000"/>
                </a:solidFill>
                <a:latin typeface="Times New Roman"/>
                <a:ea typeface="Calibri"/>
              </a:rPr>
              <a:t>15 – 40% </a:t>
            </a:r>
            <a:r>
              <a:rPr b="0" lang="it-IT" sz="2000" spc="-1" strike="noStrike">
                <a:solidFill>
                  <a:srgbClr val="000000"/>
                </a:solidFill>
                <a:latin typeface="Times New Roman"/>
                <a:ea typeface="Calibri"/>
              </a:rPr>
              <a:t>ansia, depressione, dolore</a:t>
            </a:r>
            <a:endParaRPr b="0" lang="it-IT" sz="2000" spc="-1" strike="noStrike">
              <a:solidFill>
                <a:srgbClr val="000000"/>
              </a:solidFill>
              <a:latin typeface="Arial"/>
            </a:endParaRPr>
          </a:p>
        </p:txBody>
      </p:sp>
      <p:sp>
        <p:nvSpPr>
          <p:cNvPr id="78" name="Freccia in giù 6"/>
          <p:cNvSpPr/>
          <p:nvPr/>
        </p:nvSpPr>
        <p:spPr>
          <a:xfrm>
            <a:off x="5934960" y="4731480"/>
            <a:ext cx="464400" cy="399240"/>
          </a:xfrm>
          <a:prstGeom prst="downArrow">
            <a:avLst>
              <a:gd name="adj1" fmla="val 50000"/>
              <a:gd name="adj2" fmla="val 5000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Aptos"/>
              <a:ea typeface="DejaVu Sans"/>
            </a:endParaRPr>
          </a:p>
        </p:txBody>
      </p:sp>
      <p:sp>
        <p:nvSpPr>
          <p:cNvPr id="79" name="CasellaDiTesto 7"/>
          <p:cNvSpPr/>
          <p:nvPr/>
        </p:nvSpPr>
        <p:spPr>
          <a:xfrm>
            <a:off x="2737080" y="5250600"/>
            <a:ext cx="6987960" cy="699480"/>
          </a:xfrm>
          <a:prstGeom prst="rect">
            <a:avLst/>
          </a:prstGeom>
          <a:noFill/>
          <a:ln w="0">
            <a:solidFill>
              <a:srgbClr val="ffc000"/>
            </a:solidFill>
          </a:ln>
        </p:spPr>
        <p:style>
          <a:lnRef idx="0"/>
          <a:fillRef idx="0"/>
          <a:effectRef idx="0"/>
          <a:fontRef idx="minor"/>
        </p:style>
        <p:txBody>
          <a:bodyPr lIns="90000" rIns="90000" tIns="45000" bIns="45000" anchor="t">
            <a:spAutoFit/>
          </a:bodyPr>
          <a:p>
            <a:pPr algn="ctr">
              <a:lnSpc>
                <a:spcPct val="100000"/>
              </a:lnSpc>
            </a:pPr>
            <a:r>
              <a:rPr b="0" lang="it-IT" sz="2000" spc="-1" strike="noStrike">
                <a:solidFill>
                  <a:srgbClr val="000000"/>
                </a:solidFill>
                <a:latin typeface="Times New Roman"/>
                <a:ea typeface="Calibri"/>
              </a:rPr>
              <a:t>Intervento infermieristico non farmacologico</a:t>
            </a:r>
            <a:endParaRPr b="0" lang="it-IT" sz="2000" spc="-1" strike="noStrike">
              <a:solidFill>
                <a:srgbClr val="000000"/>
              </a:solidFill>
              <a:latin typeface="Arial"/>
            </a:endParaRPr>
          </a:p>
          <a:p>
            <a:pPr algn="ctr">
              <a:lnSpc>
                <a:spcPct val="100000"/>
              </a:lnSpc>
            </a:pPr>
            <a:r>
              <a:rPr b="0" lang="it-IT" sz="2000" spc="-1" strike="noStrike">
                <a:solidFill>
                  <a:srgbClr val="000000"/>
                </a:solidFill>
                <a:latin typeface="Times New Roman"/>
                <a:ea typeface="Calibri"/>
              </a:rPr>
              <a:t>30 minuti di musica </a:t>
            </a:r>
            <a:endParaRPr b="0" lang="it-IT" sz="2000" spc="-1" strike="noStrike">
              <a:solidFill>
                <a:srgbClr val="000000"/>
              </a:solidFill>
              <a:latin typeface="Arial"/>
            </a:endParaRPr>
          </a:p>
        </p:txBody>
      </p:sp>
      <p:pic>
        <p:nvPicPr>
          <p:cNvPr id="80" name="Immagine 8" descr=""/>
          <p:cNvPicPr/>
          <p:nvPr/>
        </p:nvPicPr>
        <p:blipFill>
          <a:blip r:embed="rId3"/>
          <a:stretch/>
        </p:blipFill>
        <p:spPr>
          <a:xfrm>
            <a:off x="910080" y="1658880"/>
            <a:ext cx="6553440" cy="1013040"/>
          </a:xfrm>
          <a:prstGeom prst="rect">
            <a:avLst/>
          </a:prstGeom>
          <a:ln w="0">
            <a:solidFill>
              <a:srgbClr val="ffc000"/>
            </a:solidFill>
          </a:ln>
        </p:spPr>
      </p:pic>
      <p:pic>
        <p:nvPicPr>
          <p:cNvPr id="81" name="Immagine 12" descr=""/>
          <p:cNvPicPr/>
          <p:nvPr/>
        </p:nvPicPr>
        <p:blipFill>
          <a:blip r:embed="rId4"/>
          <a:stretch/>
        </p:blipFill>
        <p:spPr>
          <a:xfrm>
            <a:off x="7711560" y="1607400"/>
            <a:ext cx="3275640" cy="1602720"/>
          </a:xfrm>
          <a:prstGeom prst="rect">
            <a:avLst/>
          </a:prstGeom>
          <a:ln w="0">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0">
                                  <p:stCondLst>
                                    <p:cond delay="0"/>
                                  </p:stCondLst>
                                  <p:childTnLst>
                                    <p:set>
                                      <p:cBhvr>
                                        <p:cTn id="18" dur="1" fill="hold">
                                          <p:stCondLst>
                                            <p:cond delay="0"/>
                                          </p:stCondLst>
                                        </p:cTn>
                                        <p:tgtEl>
                                          <p:spTgt spid="78"/>
                                        </p:tgtEl>
                                        <p:attrNameLst>
                                          <p:attrName>style.visibility</p:attrName>
                                        </p:attrNameLst>
                                      </p:cBhvr>
                                      <p:to>
                                        <p:strVal val="visible"/>
                                      </p:to>
                                    </p:set>
                                    <p:animEffect filter="fade" transition="in">
                                      <p:cBhvr additive="repl">
                                        <p:cTn id="19" dur="500"/>
                                        <p:tgtEl>
                                          <p:spTgt spid="78"/>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10">
                                  <p:stCondLst>
                                    <p:cond delay="0"/>
                                  </p:stCondLst>
                                  <p:childTnLst>
                                    <p:set>
                                      <p:cBhvr>
                                        <p:cTn id="23" dur="1" fill="hold">
                                          <p:stCondLst>
                                            <p:cond delay="0"/>
                                          </p:stCondLst>
                                        </p:cTn>
                                        <p:tgtEl>
                                          <p:spTgt spid="79"/>
                                        </p:tgtEl>
                                        <p:attrNameLst>
                                          <p:attrName>style.visibility</p:attrName>
                                        </p:attrNameLst>
                                      </p:cBhvr>
                                      <p:to>
                                        <p:strVal val="visible"/>
                                      </p:to>
                                    </p:set>
                                    <p:animEffect filter="fade" transition="in">
                                      <p:cBhvr additive="repl">
                                        <p:cTn id="24" dur="5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 descr="05_Occhi_di_Dio"/>
          <p:cNvPicPr/>
          <p:nvPr/>
        </p:nvPicPr>
        <p:blipFill>
          <a:blip r:embed="rId1"/>
          <a:srcRect l="0" t="19023" r="0" b="10048"/>
          <a:stretch/>
        </p:blipFill>
        <p:spPr>
          <a:xfrm>
            <a:off x="0" y="0"/>
            <a:ext cx="12191400" cy="6857280"/>
          </a:xfrm>
          <a:prstGeom prst="rect">
            <a:avLst/>
          </a:prstGeom>
          <a:ln w="0">
            <a:noFill/>
          </a:ln>
        </p:spPr>
      </p:pic>
      <p:sp>
        <p:nvSpPr>
          <p:cNvPr id="83" name="Titolo 1"/>
          <p:cNvSpPr/>
          <p:nvPr/>
        </p:nvSpPr>
        <p:spPr>
          <a:xfrm>
            <a:off x="59832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90000"/>
              </a:lnSpc>
            </a:pPr>
            <a:endParaRPr b="0" lang="it-IT" sz="900" spc="-1" strike="noStrike">
              <a:solidFill>
                <a:srgbClr val="000000"/>
              </a:solidFill>
              <a:latin typeface="Arial"/>
              <a:ea typeface="Arial"/>
            </a:endParaRPr>
          </a:p>
        </p:txBody>
      </p:sp>
      <p:sp>
        <p:nvSpPr>
          <p:cNvPr id="84" name="CasellaDiTesto 14"/>
          <p:cNvSpPr/>
          <p:nvPr/>
        </p:nvSpPr>
        <p:spPr>
          <a:xfrm>
            <a:off x="2436120" y="5494680"/>
            <a:ext cx="7462440" cy="394560"/>
          </a:xfrm>
          <a:prstGeom prst="rect">
            <a:avLst/>
          </a:prstGeom>
          <a:noFill/>
          <a:ln w="0">
            <a:solidFill>
              <a:srgbClr val="d1d1d1"/>
            </a:solidFill>
          </a:ln>
        </p:spPr>
        <p:style>
          <a:lnRef idx="0"/>
          <a:fillRef idx="0"/>
          <a:effectRef idx="0"/>
          <a:fontRef idx="minor"/>
        </p:style>
        <p:txBody>
          <a:bodyPr lIns="90000" rIns="90000" tIns="45000" bIns="45000" anchor="t">
            <a:spAutoFit/>
          </a:bodyPr>
          <a:p>
            <a:pPr algn="ctr">
              <a:lnSpc>
                <a:spcPct val="100000"/>
              </a:lnSpc>
            </a:pPr>
            <a:r>
              <a:rPr b="0" lang="it-IT" sz="2000" spc="-1" strike="noStrike">
                <a:solidFill>
                  <a:srgbClr val="000000"/>
                </a:solidFill>
                <a:latin typeface="Times New Roman"/>
                <a:ea typeface="Calibri"/>
              </a:rPr>
              <a:t>Parametri vitali e intensità del dolore</a:t>
            </a:r>
            <a:endParaRPr b="0" lang="it-IT" sz="2000" spc="-1" strike="noStrike">
              <a:solidFill>
                <a:srgbClr val="000000"/>
              </a:solidFill>
              <a:latin typeface="Arial"/>
            </a:endParaRPr>
          </a:p>
        </p:txBody>
      </p:sp>
      <p:pic>
        <p:nvPicPr>
          <p:cNvPr id="85" name="Immagine 8" descr=""/>
          <p:cNvPicPr/>
          <p:nvPr/>
        </p:nvPicPr>
        <p:blipFill>
          <a:blip r:embed="rId2"/>
          <a:stretch/>
        </p:blipFill>
        <p:spPr>
          <a:xfrm>
            <a:off x="1271520" y="1498320"/>
            <a:ext cx="4305240" cy="2266560"/>
          </a:xfrm>
          <a:prstGeom prst="rect">
            <a:avLst/>
          </a:prstGeom>
          <a:ln w="0">
            <a:solidFill>
              <a:srgbClr val="d1d1d1"/>
            </a:solidFill>
          </a:ln>
        </p:spPr>
      </p:pic>
      <p:pic>
        <p:nvPicPr>
          <p:cNvPr id="86" name="Immagine 12" descr=""/>
          <p:cNvPicPr/>
          <p:nvPr/>
        </p:nvPicPr>
        <p:blipFill>
          <a:blip r:embed="rId3"/>
          <a:stretch/>
        </p:blipFill>
        <p:spPr>
          <a:xfrm>
            <a:off x="6363720" y="2036520"/>
            <a:ext cx="4514760" cy="1190160"/>
          </a:xfrm>
          <a:prstGeom prst="rect">
            <a:avLst/>
          </a:prstGeom>
          <a:ln w="0">
            <a:noFill/>
          </a:ln>
        </p:spPr>
      </p:pic>
      <p:sp>
        <p:nvSpPr>
          <p:cNvPr id="87" name="CasellaDiTesto 13"/>
          <p:cNvSpPr/>
          <p:nvPr/>
        </p:nvSpPr>
        <p:spPr>
          <a:xfrm>
            <a:off x="1271520" y="3765600"/>
            <a:ext cx="4305240" cy="515880"/>
          </a:xfrm>
          <a:prstGeom prst="rect">
            <a:avLst/>
          </a:prstGeom>
          <a:noFill/>
          <a:ln w="0">
            <a:solidFill>
              <a:srgbClr val="d1d1d1"/>
            </a:solidFill>
          </a:ln>
        </p:spPr>
        <p:style>
          <a:lnRef idx="0"/>
          <a:fillRef idx="0"/>
          <a:effectRef idx="0"/>
          <a:fontRef idx="minor"/>
        </p:style>
        <p:txBody>
          <a:bodyPr lIns="90000" rIns="90000" tIns="45000" bIns="45000" anchor="t">
            <a:spAutoFit/>
          </a:bodyPr>
          <a:p>
            <a:pPr algn="r">
              <a:lnSpc>
                <a:spcPct val="100000"/>
              </a:lnSpc>
            </a:pPr>
            <a:r>
              <a:rPr b="0" i="1" lang="en-US" sz="1400" spc="-1" strike="noStrike">
                <a:solidFill>
                  <a:srgbClr val="000000"/>
                </a:solidFill>
                <a:latin typeface="Aptos"/>
                <a:ea typeface="DejaVu Sans"/>
              </a:rPr>
              <a:t>The Journal of Vascular Access 1–8 © The Author(s) 2020</a:t>
            </a:r>
            <a:endParaRPr b="0" lang="it-IT" sz="1400" spc="-1" strike="noStrike">
              <a:solidFill>
                <a:srgbClr val="000000"/>
              </a:solidFill>
              <a:latin typeface="Arial"/>
            </a:endParaRPr>
          </a:p>
        </p:txBody>
      </p:sp>
      <p:sp>
        <p:nvSpPr>
          <p:cNvPr id="88" name="Freccia in giù 15"/>
          <p:cNvSpPr/>
          <p:nvPr/>
        </p:nvSpPr>
        <p:spPr>
          <a:xfrm>
            <a:off x="5934960" y="4731480"/>
            <a:ext cx="464400" cy="399240"/>
          </a:xfrm>
          <a:prstGeom prst="downArrow">
            <a:avLst>
              <a:gd name="adj1" fmla="val 50000"/>
              <a:gd name="adj2" fmla="val 50000"/>
            </a:avLst>
          </a:prstGeom>
          <a:solidFill>
            <a:schemeClr val="bg1">
              <a:lumMod val="65000"/>
            </a:schemeClr>
          </a:solidFill>
          <a:ln>
            <a:solidFill>
              <a:srgbClr val="e8e8e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Aptos"/>
              <a:ea typeface="DejaVu Sans"/>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10">
                                  <p:stCondLst>
                                    <p:cond delay="0"/>
                                  </p:stCondLst>
                                  <p:childTnLst>
                                    <p:set>
                                      <p:cBhvr>
                                        <p:cTn id="30" dur="1" fill="hold">
                                          <p:stCondLst>
                                            <p:cond delay="0"/>
                                          </p:stCondLst>
                                        </p:cTn>
                                        <p:tgtEl>
                                          <p:spTgt spid="88"/>
                                        </p:tgtEl>
                                        <p:attrNameLst>
                                          <p:attrName>style.visibility</p:attrName>
                                        </p:attrNameLst>
                                      </p:cBhvr>
                                      <p:to>
                                        <p:strVal val="visible"/>
                                      </p:to>
                                    </p:set>
                                    <p:animEffect filter="fade" transition="in">
                                      <p:cBhvr additive="repl">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10">
                                  <p:stCondLst>
                                    <p:cond delay="0"/>
                                  </p:stCondLst>
                                  <p:childTnLst>
                                    <p:set>
                                      <p:cBhvr>
                                        <p:cTn id="35" dur="1" fill="hold">
                                          <p:stCondLst>
                                            <p:cond delay="0"/>
                                          </p:stCondLst>
                                        </p:cTn>
                                        <p:tgtEl>
                                          <p:spTgt spid="84"/>
                                        </p:tgtEl>
                                        <p:attrNameLst>
                                          <p:attrName>style.visibility</p:attrName>
                                        </p:attrNameLst>
                                      </p:cBhvr>
                                      <p:to>
                                        <p:strVal val="visible"/>
                                      </p:to>
                                    </p:set>
                                    <p:animEffect filter="fade" transition="in">
                                      <p:cBhvr additive="repl">
                                        <p:cTn id="36" dur="5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2" descr="05_Occhi_di_Dio"/>
          <p:cNvPicPr/>
          <p:nvPr/>
        </p:nvPicPr>
        <p:blipFill>
          <a:blip r:embed="rId1"/>
          <a:srcRect l="0" t="19023" r="0" b="10048"/>
          <a:stretch/>
        </p:blipFill>
        <p:spPr>
          <a:xfrm>
            <a:off x="0" y="0"/>
            <a:ext cx="12191400" cy="6857280"/>
          </a:xfrm>
          <a:prstGeom prst="rect">
            <a:avLst/>
          </a:prstGeom>
          <a:ln w="0">
            <a:noFill/>
          </a:ln>
        </p:spPr>
      </p:pic>
      <p:sp>
        <p:nvSpPr>
          <p:cNvPr id="90" name="Titolo 1"/>
          <p:cNvSpPr/>
          <p:nvPr/>
        </p:nvSpPr>
        <p:spPr>
          <a:xfrm>
            <a:off x="526680" y="305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sp>
        <p:nvSpPr>
          <p:cNvPr id="91" name="Segnaposto contenuto 2"/>
          <p:cNvSpPr/>
          <p:nvPr/>
        </p:nvSpPr>
        <p:spPr>
          <a:xfrm>
            <a:off x="1632960" y="2539080"/>
            <a:ext cx="8925480" cy="2530440"/>
          </a:xfrm>
          <a:prstGeom prst="rect">
            <a:avLst/>
          </a:prstGeom>
          <a:noFill/>
          <a:ln w="0">
            <a:noFill/>
          </a:ln>
        </p:spPr>
        <p:style>
          <a:lnRef idx="0"/>
          <a:fillRef idx="0"/>
          <a:effectRef idx="0"/>
          <a:fontRef idx="minor"/>
        </p:style>
        <p:txBody>
          <a:bodyPr lIns="90000" rIns="90000" tIns="45000" bIns="45000" anchor="t">
            <a:normAutofit/>
          </a:bodyPr>
          <a:p>
            <a:pPr algn="ctr">
              <a:lnSpc>
                <a:spcPct val="150000"/>
              </a:lnSpc>
              <a:spcBef>
                <a:spcPts val="1001"/>
              </a:spcBef>
              <a:tabLst>
                <a:tab algn="l" pos="0"/>
              </a:tabLst>
            </a:pPr>
            <a:r>
              <a:rPr b="0" lang="it-IT" sz="2000" spc="-1" strike="noStrike">
                <a:solidFill>
                  <a:srgbClr val="000000"/>
                </a:solidFill>
                <a:highlight>
                  <a:srgbClr val="ffffff"/>
                </a:highlight>
                <a:latin typeface="Times New Roman"/>
                <a:ea typeface="Calibri"/>
              </a:rPr>
              <a:t>Valutare come la fruizione di musica particolare (</a:t>
            </a:r>
            <a:r>
              <a:rPr b="0" i="1" lang="it-IT" sz="2000" spc="-1" strike="noStrike">
                <a:solidFill>
                  <a:srgbClr val="000000"/>
                </a:solidFill>
                <a:highlight>
                  <a:srgbClr val="ffffff"/>
                </a:highlight>
                <a:latin typeface="Times New Roman"/>
                <a:ea typeface="Calibri"/>
              </a:rPr>
              <a:t>Transitional Music</a:t>
            </a:r>
            <a:r>
              <a:rPr b="0" lang="it-IT" sz="2000" spc="-1" strike="noStrike">
                <a:solidFill>
                  <a:srgbClr val="000000"/>
                </a:solidFill>
                <a:highlight>
                  <a:srgbClr val="ffffff"/>
                </a:highlight>
                <a:latin typeface="Times New Roman"/>
                <a:ea typeface="Calibri"/>
              </a:rPr>
              <a:t>) e video d’arte, possano incidere su alcuni parametri vitali e sulla qualità di vita delle persone assistite in trattamento oncologico attivo e infine valutare gli eventuali effetti collaterali dei farmaci, in particolare, nelle donne con carcinoma mammario in trattamento con </a:t>
            </a:r>
            <a:r>
              <a:rPr b="0" i="1" lang="it-IT" sz="2000" spc="-1" strike="noStrike">
                <a:solidFill>
                  <a:srgbClr val="000000"/>
                </a:solidFill>
                <a:highlight>
                  <a:srgbClr val="ffffff"/>
                </a:highlight>
                <a:latin typeface="Times New Roman"/>
                <a:ea typeface="Calibri"/>
              </a:rPr>
              <a:t>paclitaxel </a:t>
            </a:r>
            <a:r>
              <a:rPr b="0" lang="it-IT" sz="2000" spc="-1" strike="noStrike">
                <a:solidFill>
                  <a:srgbClr val="000000"/>
                </a:solidFill>
                <a:highlight>
                  <a:srgbClr val="ffffff"/>
                </a:highlight>
                <a:latin typeface="Times New Roman"/>
                <a:ea typeface="Calibri"/>
              </a:rPr>
              <a:t>presso il </a:t>
            </a:r>
            <a:r>
              <a:rPr b="0" i="1" lang="it-IT" sz="2000" spc="-1" strike="noStrike">
                <a:solidFill>
                  <a:srgbClr val="000000"/>
                </a:solidFill>
                <a:highlight>
                  <a:srgbClr val="ffffff"/>
                </a:highlight>
                <a:latin typeface="Times New Roman"/>
                <a:ea typeface="Calibri"/>
              </a:rPr>
              <a:t>Dh </a:t>
            </a:r>
            <a:r>
              <a:rPr b="0" lang="it-IT" sz="2000" spc="-1" strike="noStrike">
                <a:solidFill>
                  <a:srgbClr val="000000"/>
                </a:solidFill>
                <a:highlight>
                  <a:srgbClr val="ffffff"/>
                </a:highlight>
                <a:latin typeface="Times New Roman"/>
                <a:ea typeface="Calibri"/>
              </a:rPr>
              <a:t>Oncologico.</a:t>
            </a:r>
            <a:endParaRPr b="0" lang="it-IT" sz="2000" spc="-1" strike="noStrike">
              <a:solidFill>
                <a:srgbClr val="000000"/>
              </a:solidFill>
              <a:latin typeface="Arial"/>
            </a:endParaRPr>
          </a:p>
          <a:p>
            <a:pPr algn="ctr">
              <a:lnSpc>
                <a:spcPct val="90000"/>
              </a:lnSpc>
              <a:spcBef>
                <a:spcPts val="1001"/>
              </a:spcBef>
              <a:tabLst>
                <a:tab algn="l" pos="0"/>
              </a:tabLst>
            </a:pPr>
            <a:endParaRPr b="0" lang="it-IT" sz="1700" spc="-1" strike="noStrike">
              <a:solidFill>
                <a:srgbClr val="000000"/>
              </a:solidFill>
              <a:latin typeface="Arial"/>
            </a:endParaRPr>
          </a:p>
        </p:txBody>
      </p:sp>
      <p:sp>
        <p:nvSpPr>
          <p:cNvPr id="92" name="PlaceHolder 1"/>
          <p:cNvSpPr>
            <a:spLocks noGrp="1"/>
          </p:cNvSpPr>
          <p:nvPr>
            <p:ph type="title"/>
          </p:nvPr>
        </p:nvSpPr>
        <p:spPr>
          <a:xfrm>
            <a:off x="808200" y="1213560"/>
            <a:ext cx="1071792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Times New Roman"/>
                <a:ea typeface="Calibri"/>
              </a:rPr>
              <a:t>OBIETTIVO</a:t>
            </a:r>
            <a:endParaRPr b="0" lang="it-IT"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Picture 2" descr="05_Occhi_di_Dio"/>
          <p:cNvPicPr/>
          <p:nvPr/>
        </p:nvPicPr>
        <p:blipFill>
          <a:blip r:embed="rId1"/>
          <a:srcRect l="0" t="19023" r="0" b="10048"/>
          <a:stretch/>
        </p:blipFill>
        <p:spPr>
          <a:xfrm>
            <a:off x="0" y="0"/>
            <a:ext cx="12191400" cy="6857280"/>
          </a:xfrm>
          <a:prstGeom prst="rect">
            <a:avLst/>
          </a:prstGeom>
          <a:ln w="0">
            <a:noFill/>
          </a:ln>
        </p:spPr>
      </p:pic>
      <p:sp>
        <p:nvSpPr>
          <p:cNvPr id="94" name="Titolo 1"/>
          <p:cNvSpPr/>
          <p:nvPr/>
        </p:nvSpPr>
        <p:spPr>
          <a:xfrm>
            <a:off x="526680" y="305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endParaRPr b="0" lang="it-IT" sz="1600" spc="-1" strike="noStrike">
              <a:solidFill>
                <a:srgbClr val="000000"/>
              </a:solidFill>
              <a:latin typeface="Arial"/>
            </a:endParaRPr>
          </a:p>
          <a:p>
            <a:pPr>
              <a:lnSpc>
                <a:spcPct val="150000"/>
              </a:lnSpc>
            </a:pPr>
            <a:endParaRPr b="0" lang="it-IT" sz="2000" spc="-1" strike="noStrike">
              <a:solidFill>
                <a:srgbClr val="000000"/>
              </a:solidFill>
              <a:latin typeface="Arial"/>
            </a:endParaRPr>
          </a:p>
          <a:p>
            <a:pPr>
              <a:lnSpc>
                <a:spcPct val="150000"/>
              </a:lnSpc>
            </a:pPr>
            <a:endParaRPr b="0" lang="it-IT" sz="2000" spc="-1" strike="noStrike">
              <a:solidFill>
                <a:srgbClr val="000000"/>
              </a:solidFill>
              <a:latin typeface="Arial"/>
            </a:endParaRPr>
          </a:p>
          <a:p>
            <a:pPr>
              <a:lnSpc>
                <a:spcPct val="150000"/>
              </a:lnSpc>
            </a:pPr>
            <a:endParaRPr b="0" lang="it-IT" sz="2000" spc="-1" strike="noStrike">
              <a:solidFill>
                <a:srgbClr val="000000"/>
              </a:solidFill>
              <a:latin typeface="Arial"/>
            </a:endParaRPr>
          </a:p>
        </p:txBody>
      </p:sp>
      <p:sp>
        <p:nvSpPr>
          <p:cNvPr id="95" name="Segnaposto contenuto 2"/>
          <p:cNvSpPr/>
          <p:nvPr/>
        </p:nvSpPr>
        <p:spPr>
          <a:xfrm>
            <a:off x="1632960" y="2539080"/>
            <a:ext cx="8925480" cy="2530440"/>
          </a:xfrm>
          <a:prstGeom prst="rect">
            <a:avLst/>
          </a:prstGeom>
          <a:noFill/>
          <a:ln w="0">
            <a:noFill/>
          </a:ln>
        </p:spPr>
        <p:style>
          <a:lnRef idx="0"/>
          <a:fillRef idx="0"/>
          <a:effectRef idx="0"/>
          <a:fontRef idx="minor"/>
        </p:style>
        <p:txBody>
          <a:bodyPr lIns="90000" rIns="90000" tIns="45000" bIns="45000" anchor="t">
            <a:normAutofit/>
          </a:bodyPr>
          <a:p>
            <a:pPr algn="ctr">
              <a:lnSpc>
                <a:spcPct val="90000"/>
              </a:lnSpc>
              <a:spcBef>
                <a:spcPts val="1001"/>
              </a:spcBef>
              <a:tabLst>
                <a:tab algn="l" pos="0"/>
              </a:tabLst>
            </a:pPr>
            <a:endParaRPr b="0" lang="it-IT" sz="1700" spc="-1" strike="noStrike">
              <a:solidFill>
                <a:srgbClr val="000000"/>
              </a:solidFill>
              <a:latin typeface="Aptos"/>
              <a:ea typeface="DejaVu Sans"/>
            </a:endParaRPr>
          </a:p>
        </p:txBody>
      </p:sp>
      <p:sp>
        <p:nvSpPr>
          <p:cNvPr id="96" name="PlaceHolder 1"/>
          <p:cNvSpPr>
            <a:spLocks noGrp="1"/>
          </p:cNvSpPr>
          <p:nvPr>
            <p:ph type="title"/>
          </p:nvPr>
        </p:nvSpPr>
        <p:spPr>
          <a:xfrm>
            <a:off x="808200" y="641880"/>
            <a:ext cx="10717920" cy="779760"/>
          </a:xfrm>
          <a:prstGeom prst="rect">
            <a:avLst/>
          </a:prstGeom>
          <a:noFill/>
          <a:ln w="0">
            <a:noFill/>
          </a:ln>
        </p:spPr>
        <p:txBody>
          <a:bodyPr lIns="90000" rIns="90000" tIns="45000" bIns="45000" anchor="ctr">
            <a:normAutofit/>
          </a:bodyPr>
          <a:p>
            <a:pPr indent="0" algn="ctr">
              <a:lnSpc>
                <a:spcPct val="90000"/>
              </a:lnSpc>
              <a:buNone/>
              <a:tabLst>
                <a:tab algn="l" pos="0"/>
              </a:tabLst>
            </a:pPr>
            <a:r>
              <a:rPr b="1" i="1" lang="it-IT" sz="3600" spc="-1" strike="noStrike">
                <a:solidFill>
                  <a:srgbClr val="215f9a"/>
                </a:solidFill>
                <a:latin typeface="Times New Roman"/>
                <a:ea typeface="Calibri"/>
              </a:rPr>
              <a:t>TRANSITIONAL MUSIC </a:t>
            </a:r>
            <a:endParaRPr b="0" lang="it-IT" sz="3600" spc="-1" strike="noStrike">
              <a:solidFill>
                <a:srgbClr val="000000"/>
              </a:solidFill>
              <a:latin typeface="Arial"/>
            </a:endParaRPr>
          </a:p>
        </p:txBody>
      </p:sp>
      <p:sp>
        <p:nvSpPr>
          <p:cNvPr id="97" name="Rettangolo 4"/>
          <p:cNvSpPr/>
          <p:nvPr/>
        </p:nvSpPr>
        <p:spPr>
          <a:xfrm>
            <a:off x="1139400" y="1246320"/>
            <a:ext cx="10386720" cy="465912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50000"/>
              </a:lnSpc>
            </a:pPr>
            <a:r>
              <a:rPr b="0" lang="it-IT" sz="2000" spc="-1" strike="noStrike">
                <a:solidFill>
                  <a:srgbClr val="000000"/>
                </a:solidFill>
                <a:latin typeface="Times New Roman"/>
                <a:ea typeface="Calibri"/>
              </a:rPr>
              <a:t>[…]Un progetto che integra alla biologia la musica, ovvero brani eseguiti con strumenti acustici accordati aa 432 Hz impulsi al secondo, modalità che sembra favorire lo sviluppo di frequenze in linea con quelle del nostro corpo e della natura  […]</a:t>
            </a:r>
            <a:endParaRPr b="0" lang="it-IT" sz="2000" spc="-1" strike="noStrike">
              <a:solidFill>
                <a:srgbClr val="000000"/>
              </a:solidFill>
              <a:latin typeface="Arial"/>
            </a:endParaRPr>
          </a:p>
          <a:p>
            <a:pPr algn="ctr">
              <a:lnSpc>
                <a:spcPct val="150000"/>
              </a:lnSpc>
            </a:pPr>
            <a:endParaRPr b="0" lang="it-IT" sz="2000" spc="-1" strike="noStrike">
              <a:solidFill>
                <a:srgbClr val="000000"/>
              </a:solidFill>
              <a:latin typeface="Arial"/>
            </a:endParaRPr>
          </a:p>
          <a:p>
            <a:pPr algn="ctr">
              <a:lnSpc>
                <a:spcPct val="150000"/>
              </a:lnSpc>
            </a:pPr>
            <a:endParaRPr b="0" lang="it-IT" sz="2000" spc="-1" strike="noStrike">
              <a:solidFill>
                <a:srgbClr val="000000"/>
              </a:solidFill>
              <a:latin typeface="Arial"/>
            </a:endParaRPr>
          </a:p>
          <a:p>
            <a:pPr algn="ctr">
              <a:lnSpc>
                <a:spcPct val="150000"/>
              </a:lnSpc>
            </a:pPr>
            <a:r>
              <a:rPr b="0" lang="it-IT" sz="2000" spc="-1" strike="noStrike">
                <a:solidFill>
                  <a:srgbClr val="303030"/>
                </a:solidFill>
                <a:highlight>
                  <a:srgbClr val="ffffff"/>
                </a:highlight>
                <a:latin typeface="Times New Roman"/>
                <a:ea typeface="Calibri"/>
              </a:rPr>
              <a:t>Melodia che genera benessere: </a:t>
            </a:r>
            <a:endParaRPr b="0" lang="it-IT" sz="2000" spc="-1" strike="noStrike">
              <a:solidFill>
                <a:srgbClr val="000000"/>
              </a:solidFill>
              <a:latin typeface="Arial"/>
            </a:endParaRPr>
          </a:p>
          <a:p>
            <a:pPr algn="ctr">
              <a:lnSpc>
                <a:spcPct val="150000"/>
              </a:lnSpc>
            </a:pPr>
            <a:r>
              <a:rPr b="0" lang="it-IT" sz="2000" spc="-1" strike="noStrike">
                <a:solidFill>
                  <a:srgbClr val="303030"/>
                </a:solidFill>
                <a:highlight>
                  <a:srgbClr val="ffffff"/>
                </a:highlight>
                <a:latin typeface="Times New Roman"/>
                <a:ea typeface="Calibri"/>
              </a:rPr>
              <a:t>ripristinare l’equilibrio, ridurre lo stress e il dolore negli ambienti assitenziali </a:t>
            </a:r>
            <a:endParaRPr b="0" lang="it-IT" sz="2000" spc="-1" strike="noStrike">
              <a:solidFill>
                <a:srgbClr val="000000"/>
              </a:solidFill>
              <a:latin typeface="Arial"/>
            </a:endParaRPr>
          </a:p>
          <a:p>
            <a:pPr algn="ctr">
              <a:lnSpc>
                <a:spcPct val="150000"/>
              </a:lnSpc>
            </a:pP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Picture 2" descr="05_Occhi_di_Dio"/>
          <p:cNvPicPr/>
          <p:nvPr/>
        </p:nvPicPr>
        <p:blipFill>
          <a:blip r:embed="rId1"/>
          <a:srcRect l="0" t="19023" r="0" b="10048"/>
          <a:stretch/>
        </p:blipFill>
        <p:spPr>
          <a:xfrm>
            <a:off x="0" y="0"/>
            <a:ext cx="12191400" cy="6857280"/>
          </a:xfrm>
          <a:prstGeom prst="rect">
            <a:avLst/>
          </a:prstGeom>
          <a:ln w="0">
            <a:noFill/>
          </a:ln>
        </p:spPr>
      </p:pic>
      <p:sp>
        <p:nvSpPr>
          <p:cNvPr id="99" name="Titolo 1"/>
          <p:cNvSpPr/>
          <p:nvPr/>
        </p:nvSpPr>
        <p:spPr>
          <a:xfrm>
            <a:off x="526680" y="296640"/>
            <a:ext cx="11137680" cy="6264360"/>
          </a:xfrm>
          <a:prstGeom prst="rect">
            <a:avLst/>
          </a:prstGeom>
          <a:solidFill>
            <a:schemeClr val="bg1"/>
          </a:solidFill>
          <a:ln w="0">
            <a:noFill/>
          </a:ln>
        </p:spPr>
        <p:style>
          <a:lnRef idx="0"/>
          <a:fillRef idx="0"/>
          <a:effectRef idx="0"/>
          <a:fontRef idx="minor"/>
        </p:style>
        <p:txBody>
          <a:bodyPr lIns="90000" rIns="90000" tIns="45000" bIns="45000" anchor="ctr">
            <a:normAutofit/>
          </a:bodyPr>
          <a:p>
            <a:pPr algn="just">
              <a:lnSpc>
                <a:spcPct val="150000"/>
              </a:lnSpc>
            </a:pPr>
            <a:r>
              <a:rPr b="1" lang="it-IT" sz="4000" spc="-1" strike="noStrike">
                <a:solidFill>
                  <a:srgbClr val="000000"/>
                </a:solidFill>
                <a:latin typeface="Calibri"/>
                <a:ea typeface="Calibri"/>
              </a:rPr>
              <a:t> </a:t>
            </a:r>
            <a:endParaRPr b="0" lang="it-IT" sz="4000" spc="-1" strike="noStrike">
              <a:solidFill>
                <a:srgbClr val="000000"/>
              </a:solidFill>
              <a:latin typeface="Arial"/>
            </a:endParaRPr>
          </a:p>
        </p:txBody>
      </p:sp>
      <p:sp>
        <p:nvSpPr>
          <p:cNvPr id="100" name="CasellaDiTesto 8"/>
          <p:cNvSpPr/>
          <p:nvPr/>
        </p:nvSpPr>
        <p:spPr>
          <a:xfrm>
            <a:off x="817920" y="1103400"/>
            <a:ext cx="5080680" cy="5250600"/>
          </a:xfrm>
          <a:prstGeom prst="rect">
            <a:avLst/>
          </a:prstGeom>
          <a:noFill/>
          <a:ln w="0">
            <a:noFill/>
          </a:ln>
        </p:spPr>
        <p:style>
          <a:lnRef idx="0"/>
          <a:fillRef idx="0"/>
          <a:effectRef idx="0"/>
          <a:fontRef idx="minor"/>
        </p:style>
        <p:txBody>
          <a:bodyPr lIns="90000" rIns="90000" tIns="45000" bIns="45000" anchor="t">
            <a:spAutoFit/>
          </a:bodyPr>
          <a:p>
            <a:pPr algn="just">
              <a:lnSpc>
                <a:spcPct val="90000"/>
              </a:lnSpc>
              <a:spcAft>
                <a:spcPts val="601"/>
              </a:spcAft>
            </a:pPr>
            <a:r>
              <a:rPr b="1" lang="en-US" sz="1600" spc="-1" strike="noStrike">
                <a:solidFill>
                  <a:srgbClr val="002060"/>
                </a:solidFill>
                <a:latin typeface="Times New Roman"/>
                <a:ea typeface="Calibri"/>
              </a:rPr>
              <a:t>DISEGNO DI RICERCA</a:t>
            </a:r>
            <a:endParaRPr b="0" lang="it-IT" sz="1600" spc="-1" strike="noStrike">
              <a:solidFill>
                <a:srgbClr val="000000"/>
              </a:solidFill>
              <a:latin typeface="Arial"/>
            </a:endParaRPr>
          </a:p>
          <a:p>
            <a:pPr algn="just">
              <a:lnSpc>
                <a:spcPct val="90000"/>
              </a:lnSpc>
              <a:spcAft>
                <a:spcPts val="601"/>
              </a:spcAft>
            </a:pPr>
            <a:r>
              <a:rPr b="0" lang="it-IT" sz="1600" spc="-1" strike="noStrike">
                <a:solidFill>
                  <a:srgbClr val="000000"/>
                </a:solidFill>
                <a:latin typeface="Times New Roman"/>
                <a:ea typeface="Calibri"/>
              </a:rPr>
              <a:t>Studio pilota monocentrico </a:t>
            </a:r>
            <a:endParaRPr b="0" lang="it-IT" sz="1600" spc="-1" strike="noStrike">
              <a:solidFill>
                <a:srgbClr val="000000"/>
              </a:solidFill>
              <a:latin typeface="Arial"/>
            </a:endParaRPr>
          </a:p>
          <a:p>
            <a:pPr algn="just">
              <a:lnSpc>
                <a:spcPct val="90000"/>
              </a:lnSpc>
              <a:spcAft>
                <a:spcPts val="601"/>
              </a:spcAft>
            </a:pPr>
            <a:r>
              <a:rPr b="0" lang="it-IT" sz="1600" spc="-1" strike="noStrike">
                <a:solidFill>
                  <a:srgbClr val="000000"/>
                </a:solidFill>
                <a:latin typeface="Times New Roman"/>
                <a:ea typeface="Calibri"/>
              </a:rPr>
              <a:t>periodo da maggio – ottobre 2024</a:t>
            </a:r>
            <a:endParaRPr b="0" lang="it-IT" sz="1600" spc="-1" strike="noStrike">
              <a:solidFill>
                <a:srgbClr val="000000"/>
              </a:solidFill>
              <a:latin typeface="Arial"/>
            </a:endParaRPr>
          </a:p>
          <a:p>
            <a:pPr>
              <a:lnSpc>
                <a:spcPct val="100000"/>
              </a:lnSpc>
            </a:pPr>
            <a:endParaRPr b="0" lang="it-IT" sz="1600" spc="-1" strike="noStrike">
              <a:solidFill>
                <a:srgbClr val="000000"/>
              </a:solidFill>
              <a:latin typeface="Arial"/>
            </a:endParaRPr>
          </a:p>
          <a:p>
            <a:pPr>
              <a:lnSpc>
                <a:spcPct val="100000"/>
              </a:lnSpc>
            </a:pPr>
            <a:r>
              <a:rPr b="1" lang="it-IT" sz="1600" spc="-1" strike="noStrike">
                <a:solidFill>
                  <a:srgbClr val="002060"/>
                </a:solidFill>
                <a:latin typeface="Times New Roman"/>
                <a:ea typeface="Calibri"/>
              </a:rPr>
              <a:t>PARTECIPANTI </a:t>
            </a:r>
            <a:endParaRPr b="0" lang="it-IT" sz="1600" spc="-1" strike="noStrike">
              <a:solidFill>
                <a:srgbClr val="000000"/>
              </a:solidFill>
              <a:latin typeface="Arial"/>
            </a:endParaRPr>
          </a:p>
          <a:p>
            <a:pPr algn="just">
              <a:lnSpc>
                <a:spcPct val="100000"/>
              </a:lnSpc>
            </a:pPr>
            <a:r>
              <a:rPr b="0" lang="it-IT" sz="1600" spc="-1" strike="noStrike">
                <a:solidFill>
                  <a:srgbClr val="000000"/>
                </a:solidFill>
                <a:latin typeface="Times New Roman"/>
                <a:ea typeface="Calibri"/>
              </a:rPr>
              <a:t>PA carcinoma mammario- </a:t>
            </a:r>
            <a:r>
              <a:rPr b="0" i="1" lang="it-IT" sz="1600" spc="-1" strike="noStrike">
                <a:solidFill>
                  <a:srgbClr val="202124"/>
                </a:solidFill>
                <a:highlight>
                  <a:srgbClr val="ffffff"/>
                </a:highlight>
                <a:latin typeface="Times New Roman"/>
                <a:ea typeface="Calibri"/>
              </a:rPr>
              <a:t>paclitaxel </a:t>
            </a:r>
            <a:r>
              <a:rPr b="0" lang="it-IT" sz="1600" spc="-1" strike="noStrike">
                <a:solidFill>
                  <a:srgbClr val="202124"/>
                </a:solidFill>
                <a:highlight>
                  <a:srgbClr val="ffffff"/>
                </a:highlight>
                <a:latin typeface="Times New Roman"/>
                <a:ea typeface="Calibri"/>
              </a:rPr>
              <a:t>al 1°ciclo</a:t>
            </a:r>
            <a:r>
              <a:rPr b="0" i="1" lang="it-IT" sz="1600" spc="-1" strike="noStrike">
                <a:solidFill>
                  <a:srgbClr val="202124"/>
                </a:solidFill>
                <a:highlight>
                  <a:srgbClr val="ffffff"/>
                </a:highlight>
                <a:latin typeface="Times New Roman"/>
                <a:ea typeface="Calibri"/>
              </a:rPr>
              <a:t>.</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gn="just">
              <a:lnSpc>
                <a:spcPct val="90000"/>
              </a:lnSpc>
              <a:spcAft>
                <a:spcPts val="601"/>
              </a:spcAft>
            </a:pPr>
            <a:r>
              <a:rPr b="1" lang="en-US" sz="1600" spc="-1" strike="noStrike">
                <a:solidFill>
                  <a:srgbClr val="002060"/>
                </a:solidFill>
                <a:latin typeface="Times New Roman"/>
                <a:ea typeface="Calibri"/>
              </a:rPr>
              <a:t>NUMEROSIT</a:t>
            </a:r>
            <a:r>
              <a:rPr b="1" lang="it-IT" sz="1600" spc="-1" strike="noStrike">
                <a:solidFill>
                  <a:srgbClr val="002060"/>
                </a:solidFill>
                <a:latin typeface="Times New Roman"/>
                <a:ea typeface="Calibri"/>
              </a:rPr>
              <a:t>À </a:t>
            </a:r>
            <a:r>
              <a:rPr b="1" lang="en-US" sz="1600" spc="-1" strike="noStrike">
                <a:solidFill>
                  <a:srgbClr val="002060"/>
                </a:solidFill>
                <a:latin typeface="Times New Roman"/>
                <a:ea typeface="Calibri"/>
              </a:rPr>
              <a:t>CAMPIONARIA</a:t>
            </a:r>
            <a:endParaRPr b="0" lang="it-IT" sz="1600" spc="-1" strike="noStrike">
              <a:solidFill>
                <a:srgbClr val="000000"/>
              </a:solidFill>
              <a:latin typeface="Arial"/>
            </a:endParaRPr>
          </a:p>
          <a:p>
            <a:pPr algn="just">
              <a:lnSpc>
                <a:spcPct val="90000"/>
              </a:lnSpc>
              <a:spcAft>
                <a:spcPts val="601"/>
              </a:spcAft>
            </a:pPr>
            <a:r>
              <a:rPr b="0" lang="en-US" sz="1600" spc="-1" strike="noStrike">
                <a:solidFill>
                  <a:srgbClr val="000000"/>
                </a:solidFill>
                <a:latin typeface="Times New Roman"/>
                <a:ea typeface="Calibri"/>
              </a:rPr>
              <a:t>N.ro 6 pa trattate con musica e arte vs 6 pa  trattate con pratica </a:t>
            </a:r>
            <a:r>
              <a:rPr b="0" i="1" lang="en-US" sz="1600" spc="-1" strike="noStrike">
                <a:solidFill>
                  <a:srgbClr val="000000"/>
                </a:solidFill>
                <a:latin typeface="Times New Roman"/>
                <a:ea typeface="Calibri"/>
              </a:rPr>
              <a:t>standard.</a:t>
            </a:r>
            <a:endParaRPr b="0" lang="it-IT" sz="1600" spc="-1" strike="noStrike">
              <a:solidFill>
                <a:srgbClr val="000000"/>
              </a:solidFill>
              <a:latin typeface="Arial"/>
            </a:endParaRPr>
          </a:p>
          <a:p>
            <a:pPr algn="just">
              <a:lnSpc>
                <a:spcPct val="90000"/>
              </a:lnSpc>
              <a:spcAft>
                <a:spcPts val="601"/>
              </a:spcAft>
            </a:pPr>
            <a:endParaRPr b="0" lang="it-IT" sz="1600" spc="-1" strike="noStrike">
              <a:solidFill>
                <a:srgbClr val="000000"/>
              </a:solidFill>
              <a:latin typeface="Arial"/>
            </a:endParaRPr>
          </a:p>
          <a:p>
            <a:pPr algn="just">
              <a:lnSpc>
                <a:spcPct val="90000"/>
              </a:lnSpc>
              <a:spcAft>
                <a:spcPts val="601"/>
              </a:spcAft>
            </a:pPr>
            <a:r>
              <a:rPr b="1" lang="en-US" sz="1600" spc="-1" strike="noStrike">
                <a:solidFill>
                  <a:srgbClr val="002060"/>
                </a:solidFill>
                <a:latin typeface="Times New Roman"/>
                <a:ea typeface="Calibri"/>
              </a:rPr>
              <a:t>CRITERI DI INCLUSIONE</a:t>
            </a:r>
            <a:endParaRPr b="0" lang="it-IT" sz="1600" spc="-1" strike="noStrike">
              <a:solidFill>
                <a:srgbClr val="000000"/>
              </a:solidFill>
              <a:latin typeface="Arial"/>
            </a:endParaRPr>
          </a:p>
          <a:p>
            <a:pPr marL="285840" indent="-285840" algn="just">
              <a:lnSpc>
                <a:spcPct val="100000"/>
              </a:lnSpc>
              <a:spcAft>
                <a:spcPts val="601"/>
              </a:spcAft>
              <a:buClr>
                <a:srgbClr val="000000"/>
              </a:buClr>
              <a:buSzPct val="85000"/>
              <a:buFont typeface="Wingdings" charset="2"/>
              <a:buChar char=""/>
            </a:pPr>
            <a:r>
              <a:rPr b="0" lang="it-IT" sz="1600" spc="-1" strike="noStrike">
                <a:solidFill>
                  <a:srgbClr val="000000"/>
                </a:solidFill>
                <a:latin typeface="Times New Roman"/>
                <a:ea typeface="Calibri"/>
              </a:rPr>
              <a:t>Consenso informato scritto</a:t>
            </a:r>
            <a:endParaRPr b="0" lang="it-IT" sz="1600" spc="-1" strike="noStrike">
              <a:solidFill>
                <a:srgbClr val="000000"/>
              </a:solidFill>
              <a:latin typeface="Arial"/>
            </a:endParaRPr>
          </a:p>
          <a:p>
            <a:pPr marL="285840" indent="-285840" algn="just">
              <a:lnSpc>
                <a:spcPct val="100000"/>
              </a:lnSpc>
              <a:spcAft>
                <a:spcPts val="601"/>
              </a:spcAft>
              <a:buClr>
                <a:srgbClr val="000000"/>
              </a:buClr>
              <a:buSzPct val="85000"/>
              <a:buFont typeface="Wingdings" charset="2"/>
              <a:buChar char=""/>
            </a:pPr>
            <a:r>
              <a:rPr b="0" lang="en-US" sz="1600" spc="-1" strike="noStrike">
                <a:solidFill>
                  <a:srgbClr val="000000"/>
                </a:solidFill>
                <a:latin typeface="Times New Roman"/>
                <a:ea typeface="Calibri"/>
              </a:rPr>
              <a:t>Età ≥  18 anni</a:t>
            </a:r>
            <a:endParaRPr b="0" lang="it-IT" sz="1600" spc="-1" strike="noStrike">
              <a:solidFill>
                <a:srgbClr val="000000"/>
              </a:solidFill>
              <a:latin typeface="Arial"/>
            </a:endParaRPr>
          </a:p>
          <a:p>
            <a:pPr marL="285840" indent="-285840" algn="just">
              <a:lnSpc>
                <a:spcPct val="100000"/>
              </a:lnSpc>
              <a:spcAft>
                <a:spcPts val="601"/>
              </a:spcAft>
              <a:buClr>
                <a:srgbClr val="000000"/>
              </a:buClr>
              <a:buSzPct val="85000"/>
              <a:buFont typeface="Wingdings" charset="2"/>
              <a:buChar char=""/>
            </a:pPr>
            <a:r>
              <a:rPr b="0" lang="it-IT" sz="1600" spc="-1" strike="noStrike">
                <a:solidFill>
                  <a:srgbClr val="000000"/>
                </a:solidFill>
                <a:latin typeface="Times New Roman"/>
                <a:ea typeface="Calibri"/>
              </a:rPr>
              <a:t>Patologia tumorale in trattamento medico attivo</a:t>
            </a:r>
            <a:endParaRPr b="0" lang="it-IT" sz="1600" spc="-1" strike="noStrike">
              <a:solidFill>
                <a:srgbClr val="000000"/>
              </a:solidFill>
              <a:latin typeface="Arial"/>
            </a:endParaRPr>
          </a:p>
          <a:p>
            <a:pPr marL="285840" indent="-285840" algn="just">
              <a:lnSpc>
                <a:spcPct val="100000"/>
              </a:lnSpc>
              <a:buClr>
                <a:srgbClr val="000000"/>
              </a:buClr>
              <a:buFont typeface="Wingdings" charset="2"/>
              <a:buChar char=""/>
            </a:pPr>
            <a:r>
              <a:rPr b="0" lang="it-IT" sz="1600" spc="-1" strike="noStrike">
                <a:solidFill>
                  <a:srgbClr val="000000"/>
                </a:solidFill>
                <a:latin typeface="Times New Roman"/>
                <a:ea typeface="Calibri"/>
              </a:rPr>
              <a:t>capacità di leggere, comprendere e rispondere in maniera autonoma ai questionari somministrati</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nSpc>
                <a:spcPct val="100000"/>
              </a:lnSpc>
            </a:pPr>
            <a:endParaRPr b="0" lang="it-IT" sz="1400" spc="-1" strike="noStrike">
              <a:solidFill>
                <a:srgbClr val="000000"/>
              </a:solidFill>
              <a:latin typeface="Arial"/>
            </a:endParaRPr>
          </a:p>
        </p:txBody>
      </p:sp>
      <p:sp>
        <p:nvSpPr>
          <p:cNvPr id="101" name="CasellaDiTesto 9"/>
          <p:cNvSpPr/>
          <p:nvPr/>
        </p:nvSpPr>
        <p:spPr>
          <a:xfrm>
            <a:off x="6221880" y="2255760"/>
            <a:ext cx="5243400" cy="1824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1600" spc="-1" strike="noStrike">
                <a:solidFill>
                  <a:srgbClr val="002060"/>
                </a:solidFill>
                <a:latin typeface="Times New Roman"/>
                <a:ea typeface="Calibri"/>
              </a:rPr>
              <a:t>OUTCOME PRIMARI</a:t>
            </a:r>
            <a:endParaRPr b="0" lang="it-IT" sz="1600" spc="-1" strike="noStrike">
              <a:solidFill>
                <a:srgbClr val="000000"/>
              </a:solidFill>
              <a:latin typeface="Arial"/>
            </a:endParaRPr>
          </a:p>
          <a:p>
            <a:pPr marL="343080" indent="-343080" algn="just">
              <a:lnSpc>
                <a:spcPct val="100000"/>
              </a:lnSpc>
              <a:buClr>
                <a:srgbClr val="000000"/>
              </a:buClr>
              <a:buFont typeface="Symbol"/>
              <a:buChar char=""/>
              <a:tabLst>
                <a:tab algn="l" pos="228600"/>
              </a:tabLst>
            </a:pPr>
            <a:r>
              <a:rPr b="0" lang="it-IT" sz="1600" spc="-1" strike="noStrike">
                <a:solidFill>
                  <a:srgbClr val="000000"/>
                </a:solidFill>
                <a:latin typeface="Times New Roman"/>
                <a:ea typeface="Calibri"/>
              </a:rPr>
              <a:t>Valutazione dell’andamento dell’intensità del dolore: </a:t>
            </a:r>
            <a:r>
              <a:rPr b="0" i="1" lang="it-IT" sz="1600" spc="-1" strike="noStrike">
                <a:solidFill>
                  <a:srgbClr val="000000"/>
                </a:solidFill>
                <a:latin typeface="Times New Roman"/>
                <a:ea typeface="Calibri"/>
              </a:rPr>
              <a:t>Numeric rating scale</a:t>
            </a:r>
            <a:r>
              <a:rPr b="0" lang="it-IT" sz="1600" spc="-1" strike="noStrike">
                <a:solidFill>
                  <a:srgbClr val="000000"/>
                </a:solidFill>
                <a:latin typeface="Times New Roman"/>
                <a:ea typeface="Calibri"/>
              </a:rPr>
              <a:t> (</a:t>
            </a:r>
            <a:r>
              <a:rPr b="0" i="1" lang="it-IT" sz="1600" spc="-1" strike="noStrike">
                <a:solidFill>
                  <a:srgbClr val="000000"/>
                </a:solidFill>
                <a:latin typeface="Times New Roman"/>
                <a:ea typeface="Calibri"/>
              </a:rPr>
              <a:t>NRS</a:t>
            </a:r>
            <a:r>
              <a:rPr b="0" lang="it-IT" sz="1600" spc="-1" strike="noStrike">
                <a:solidFill>
                  <a:srgbClr val="000000"/>
                </a:solidFill>
                <a:latin typeface="Times New Roman"/>
                <a:ea typeface="Calibri"/>
              </a:rPr>
              <a:t>);</a:t>
            </a:r>
            <a:endParaRPr b="0" lang="it-IT" sz="1600" spc="-1" strike="noStrike">
              <a:solidFill>
                <a:srgbClr val="000000"/>
              </a:solidFill>
              <a:latin typeface="Arial"/>
            </a:endParaRPr>
          </a:p>
          <a:p>
            <a:pPr marL="343080" indent="-343080" algn="just">
              <a:lnSpc>
                <a:spcPct val="100000"/>
              </a:lnSpc>
              <a:buClr>
                <a:srgbClr val="000000"/>
              </a:buClr>
              <a:buFont typeface="Symbol"/>
              <a:buChar char=""/>
              <a:tabLst>
                <a:tab algn="l" pos="228600"/>
              </a:tabLst>
            </a:pPr>
            <a:r>
              <a:rPr b="0" lang="it-IT" sz="1600" spc="-1" strike="noStrike">
                <a:solidFill>
                  <a:srgbClr val="000000"/>
                </a:solidFill>
                <a:latin typeface="Times New Roman"/>
                <a:ea typeface="Calibri"/>
              </a:rPr>
              <a:t>Valutazione dell’andamento dei livelli di ansia e di depressione: </a:t>
            </a:r>
            <a:r>
              <a:rPr b="0" i="1" lang="it-IT" sz="1600" spc="-1" strike="noStrike">
                <a:solidFill>
                  <a:srgbClr val="000000"/>
                </a:solidFill>
                <a:latin typeface="Times New Roman"/>
                <a:ea typeface="Calibri"/>
              </a:rPr>
              <a:t>Hospital Anxiety and Depression Scale</a:t>
            </a:r>
            <a:r>
              <a:rPr b="0" lang="it-IT" sz="1600" spc="-1" strike="noStrike">
                <a:solidFill>
                  <a:srgbClr val="000000"/>
                </a:solidFill>
                <a:latin typeface="Times New Roman"/>
                <a:ea typeface="Calibri"/>
              </a:rPr>
              <a:t> (</a:t>
            </a:r>
            <a:r>
              <a:rPr b="0" i="1" lang="it-IT" sz="1600" spc="-1" strike="noStrike">
                <a:solidFill>
                  <a:srgbClr val="000000"/>
                </a:solidFill>
                <a:latin typeface="Times New Roman"/>
                <a:ea typeface="Calibri"/>
              </a:rPr>
              <a:t>HADS</a:t>
            </a:r>
            <a:r>
              <a:rPr b="0" lang="it-IT" sz="1600" spc="-1" strike="noStrike">
                <a:solidFill>
                  <a:srgbClr val="000000"/>
                </a:solidFill>
                <a:latin typeface="Times New Roman"/>
                <a:ea typeface="Calibri"/>
              </a:rPr>
              <a:t>).</a:t>
            </a:r>
            <a:endParaRPr b="0" lang="it-IT" sz="1600" spc="-1" strike="noStrike">
              <a:solidFill>
                <a:srgbClr val="000000"/>
              </a:solidFill>
              <a:latin typeface="Arial"/>
            </a:endParaRPr>
          </a:p>
          <a:p>
            <a:pPr>
              <a:lnSpc>
                <a:spcPct val="100000"/>
              </a:lnSpc>
              <a:tabLst>
                <a:tab algn="l" pos="228600"/>
              </a:tabLst>
            </a:pPr>
            <a:endParaRPr b="0" lang="it-IT" sz="1800" spc="-1" strike="noStrike">
              <a:solidFill>
                <a:srgbClr val="000000"/>
              </a:solidFill>
              <a:latin typeface="Arial"/>
            </a:endParaRPr>
          </a:p>
        </p:txBody>
      </p:sp>
      <p:sp>
        <p:nvSpPr>
          <p:cNvPr id="102" name="CasellaDiTesto 10"/>
          <p:cNvSpPr/>
          <p:nvPr/>
        </p:nvSpPr>
        <p:spPr>
          <a:xfrm>
            <a:off x="6221880" y="4095360"/>
            <a:ext cx="5271840" cy="2067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1600" spc="-1" strike="noStrike">
                <a:solidFill>
                  <a:srgbClr val="002060"/>
                </a:solidFill>
                <a:latin typeface="Times New Roman"/>
                <a:ea typeface="Calibri"/>
              </a:rPr>
              <a:t>OUTCOME SECONDARI</a:t>
            </a:r>
            <a:endParaRPr b="0" lang="it-IT" sz="1600" spc="-1" strike="noStrike">
              <a:solidFill>
                <a:srgbClr val="000000"/>
              </a:solidFill>
              <a:latin typeface="Arial"/>
            </a:endParaRPr>
          </a:p>
          <a:p>
            <a:pPr marL="343080" indent="-343080" algn="just">
              <a:lnSpc>
                <a:spcPct val="100000"/>
              </a:lnSpc>
              <a:buClr>
                <a:srgbClr val="000000"/>
              </a:buClr>
              <a:buFont typeface="Symbol"/>
              <a:buChar char=""/>
            </a:pPr>
            <a:r>
              <a:rPr b="0" lang="en-US" sz="1600" spc="-1" strike="noStrike">
                <a:solidFill>
                  <a:srgbClr val="000000"/>
                </a:solidFill>
                <a:highlight>
                  <a:srgbClr val="ffffff"/>
                </a:highlight>
                <a:latin typeface="Times New Roman"/>
                <a:ea typeface="Calibri"/>
              </a:rPr>
              <a:t>Qualità di vita: </a:t>
            </a:r>
            <a:r>
              <a:rPr b="0" i="1" lang="en-US" sz="1600" spc="-1" strike="noStrike">
                <a:solidFill>
                  <a:srgbClr val="000000"/>
                </a:solidFill>
                <a:highlight>
                  <a:srgbClr val="ffffff"/>
                </a:highlight>
                <a:latin typeface="Times New Roman"/>
                <a:ea typeface="Calibri"/>
              </a:rPr>
              <a:t> European Organisation for Research and Treatment of Cancer Quality of Life Questionnaire</a:t>
            </a:r>
            <a:r>
              <a:rPr b="0" lang="en-US" sz="1600" spc="-1" strike="noStrike">
                <a:solidFill>
                  <a:srgbClr val="000000"/>
                </a:solidFill>
                <a:highlight>
                  <a:srgbClr val="ffffff"/>
                </a:highlight>
                <a:latin typeface="Times New Roman"/>
                <a:ea typeface="Calibri"/>
              </a:rPr>
              <a:t> C30 (EORTC QLQ-C30);</a:t>
            </a:r>
            <a:endParaRPr b="0" lang="it-IT" sz="1600" spc="-1" strike="noStrike">
              <a:solidFill>
                <a:srgbClr val="000000"/>
              </a:solidFill>
              <a:latin typeface="Arial"/>
            </a:endParaRPr>
          </a:p>
          <a:p>
            <a:pPr marL="343080" indent="-343080" algn="just">
              <a:lnSpc>
                <a:spcPct val="100000"/>
              </a:lnSpc>
              <a:buClr>
                <a:srgbClr val="000000"/>
              </a:buClr>
              <a:buFont typeface="Symbol"/>
              <a:buChar char=""/>
            </a:pPr>
            <a:r>
              <a:rPr b="0" lang="it-IT" sz="1600" spc="-1" strike="noStrike">
                <a:solidFill>
                  <a:srgbClr val="000000"/>
                </a:solidFill>
                <a:latin typeface="Times New Roman"/>
                <a:ea typeface="Calibri"/>
              </a:rPr>
              <a:t>Valutazione del </a:t>
            </a:r>
            <a:r>
              <a:rPr b="0" i="1" lang="it-IT" sz="1600" spc="-1" strike="noStrike">
                <a:solidFill>
                  <a:srgbClr val="000000"/>
                </a:solidFill>
                <a:highlight>
                  <a:srgbClr val="ffffff"/>
                </a:highlight>
                <a:latin typeface="Times New Roman"/>
                <a:ea typeface="Calibri"/>
              </a:rPr>
              <a:t>livello di soddisfazione</a:t>
            </a:r>
            <a:r>
              <a:rPr b="0" lang="it-IT" sz="1600" spc="-1" strike="noStrike">
                <a:solidFill>
                  <a:srgbClr val="000000"/>
                </a:solidFill>
                <a:highlight>
                  <a:srgbClr val="ffffff"/>
                </a:highlight>
                <a:latin typeface="Times New Roman"/>
                <a:ea typeface="Calibri"/>
              </a:rPr>
              <a:t> percepito: “Questionario di gradimento</a:t>
            </a:r>
            <a:r>
              <a:rPr b="0" lang="it-IT" sz="1600" spc="-1" strike="noStrike">
                <a:solidFill>
                  <a:srgbClr val="000000"/>
                </a:solidFill>
                <a:latin typeface="Times New Roman"/>
                <a:ea typeface="Calibri"/>
              </a:rPr>
              <a:t>. Attività psicologica con pratiche meditative”.</a:t>
            </a:r>
            <a:endParaRPr b="0" lang="it-IT" sz="1600" spc="-1" strike="noStrike">
              <a:solidFill>
                <a:srgbClr val="000000"/>
              </a:solidFill>
              <a:latin typeface="Arial"/>
            </a:endParaRPr>
          </a:p>
          <a:p>
            <a:pPr>
              <a:lnSpc>
                <a:spcPct val="100000"/>
              </a:lnSpc>
            </a:pPr>
            <a:endParaRPr b="0" lang="it-IT" sz="1800" spc="-1" strike="noStrike">
              <a:solidFill>
                <a:srgbClr val="000000"/>
              </a:solidFill>
              <a:latin typeface="Arial"/>
            </a:endParaRPr>
          </a:p>
        </p:txBody>
      </p:sp>
      <p:sp>
        <p:nvSpPr>
          <p:cNvPr id="103" name="PlaceHolder 1"/>
          <p:cNvSpPr>
            <a:spLocks noGrp="1"/>
          </p:cNvSpPr>
          <p:nvPr>
            <p:ph type="title"/>
          </p:nvPr>
        </p:nvSpPr>
        <p:spPr>
          <a:xfrm>
            <a:off x="526680" y="-125640"/>
            <a:ext cx="10717920" cy="1324800"/>
          </a:xfrm>
          <a:prstGeom prst="rect">
            <a:avLst/>
          </a:prstGeom>
          <a:noFill/>
          <a:ln w="0">
            <a:noFill/>
          </a:ln>
        </p:spPr>
        <p:txBody>
          <a:bodyPr lIns="90000" rIns="90000" tIns="45000" bIns="45000" anchor="ctr">
            <a:normAutofit/>
          </a:bodyPr>
          <a:p>
            <a:pPr indent="0" algn="ctr">
              <a:lnSpc>
                <a:spcPct val="90000"/>
              </a:lnSpc>
              <a:buNone/>
              <a:tabLst>
                <a:tab algn="l" pos="0"/>
              </a:tabLst>
            </a:pPr>
            <a:br>
              <a:rPr sz="3200"/>
            </a:br>
            <a:r>
              <a:rPr b="1" lang="it-IT" sz="3200" spc="-1" strike="noStrike">
                <a:solidFill>
                  <a:srgbClr val="215f9a"/>
                </a:solidFill>
                <a:latin typeface="Times New Roman"/>
                <a:ea typeface="Calibri"/>
              </a:rPr>
              <a:t>MATERIALI E METODI</a:t>
            </a:r>
            <a:endParaRPr b="0" lang="it-IT" sz="3200" spc="-1" strike="noStrike">
              <a:solidFill>
                <a:srgbClr val="000000"/>
              </a:solidFill>
              <a:latin typeface="Arial"/>
            </a:endParaRPr>
          </a:p>
        </p:txBody>
      </p:sp>
      <p:sp>
        <p:nvSpPr>
          <p:cNvPr id="104" name="CasellaDiTesto 4"/>
          <p:cNvSpPr/>
          <p:nvPr/>
        </p:nvSpPr>
        <p:spPr>
          <a:xfrm>
            <a:off x="6292440" y="1103400"/>
            <a:ext cx="5243400" cy="13374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n-US" sz="1600" spc="-1" strike="noStrike">
                <a:solidFill>
                  <a:srgbClr val="002060"/>
                </a:solidFill>
                <a:latin typeface="Times New Roman"/>
                <a:ea typeface="Calibri"/>
              </a:rPr>
              <a:t>CRITERI DI ESCLUSIONE</a:t>
            </a:r>
            <a:endParaRPr b="0" lang="it-IT" sz="1600" spc="-1" strike="noStrike">
              <a:solidFill>
                <a:srgbClr val="000000"/>
              </a:solidFill>
              <a:latin typeface="Arial"/>
            </a:endParaRPr>
          </a:p>
          <a:p>
            <a:pPr marL="285840" indent="-285840" algn="just">
              <a:lnSpc>
                <a:spcPct val="100000"/>
              </a:lnSpc>
              <a:buClr>
                <a:srgbClr val="000000"/>
              </a:buClr>
              <a:buFont typeface="Wingdings" charset="2"/>
              <a:buChar char=""/>
            </a:pPr>
            <a:r>
              <a:rPr b="0" lang="en-US" sz="1600" spc="-1" strike="noStrike">
                <a:solidFill>
                  <a:srgbClr val="000000"/>
                </a:solidFill>
                <a:latin typeface="Times New Roman"/>
                <a:ea typeface="Calibri"/>
              </a:rPr>
              <a:t>Ridotta acuità uditiva e visiva</a:t>
            </a:r>
            <a:endParaRPr b="0" lang="it-IT" sz="1600" spc="-1" strike="noStrike">
              <a:solidFill>
                <a:srgbClr val="000000"/>
              </a:solidFill>
              <a:latin typeface="Arial"/>
            </a:endParaRPr>
          </a:p>
          <a:p>
            <a:pPr marL="285840" indent="-285840" algn="just">
              <a:lnSpc>
                <a:spcPct val="100000"/>
              </a:lnSpc>
              <a:buClr>
                <a:srgbClr val="000000"/>
              </a:buClr>
              <a:buFont typeface="Wingdings" charset="2"/>
              <a:buChar char=""/>
            </a:pPr>
            <a:r>
              <a:rPr b="0" lang="en-US" sz="1600" spc="-1" strike="noStrike">
                <a:solidFill>
                  <a:srgbClr val="000000"/>
                </a:solidFill>
                <a:latin typeface="Times New Roman"/>
                <a:ea typeface="Calibri"/>
              </a:rPr>
              <a:t>Pregresse esperienze di arte e musica </a:t>
            </a:r>
            <a:endParaRPr b="0" lang="it-IT" sz="1600" spc="-1" strike="noStrike">
              <a:solidFill>
                <a:srgbClr val="000000"/>
              </a:solidFill>
              <a:latin typeface="Arial"/>
            </a:endParaRPr>
          </a:p>
          <a:p>
            <a:pPr marL="285840" indent="-285840" algn="just">
              <a:lnSpc>
                <a:spcPct val="100000"/>
              </a:lnSpc>
              <a:buClr>
                <a:srgbClr val="000000"/>
              </a:buClr>
              <a:buFont typeface="Wingdings" charset="2"/>
              <a:buChar char=""/>
            </a:pPr>
            <a:r>
              <a:rPr b="0" lang="en-US" sz="1600" spc="-1" strike="noStrike">
                <a:solidFill>
                  <a:srgbClr val="000000"/>
                </a:solidFill>
                <a:latin typeface="Times New Roman"/>
                <a:ea typeface="Calibri"/>
              </a:rPr>
              <a:t>Assunzione di farmaci psicotropi</a:t>
            </a:r>
            <a:endParaRPr b="0" lang="it-IT" sz="1600" spc="-1" strike="noStrike">
              <a:solidFill>
                <a:srgbClr val="000000"/>
              </a:solidFill>
              <a:latin typeface="Arial"/>
            </a:endParaRPr>
          </a:p>
          <a:p>
            <a:pPr>
              <a:lnSpc>
                <a:spcPct val="100000"/>
              </a:lnSpc>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808</TotalTime>
  <Application>LibreOffice/7.4.7.2$Windows_X86_64 LibreOffice_project/723314e595e8007d3cf785c16538505a1c878ca5</Application>
  <AppVersion>15.0000</AppVersion>
  <Words>920</Words>
  <Paragraphs>115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2024-04-17T07:46:30Z</dcterms:created>
  <dc:creator>claudia asinardi</dc:creator>
  <dc:description/>
  <dc:language>it-IT</dc:language>
  <cp:lastModifiedBy/>
  <dcterms:modified xsi:type="dcterms:W3CDTF">2024-06-27T08:53:04Z</dcterms:modified>
  <cp:revision>15</cp:revision>
  <dc:subject/>
  <dc:title>ARTE E MUSICA A SUPPORTO DELLE PERSONE ASSISTITE IN TRATTAMENTO ATTIVO  ANTITUMORALE PRESSO IL DH DI ONCOLOGIA MEDICA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vt:i4>
  </property>
  <property fmtid="{D5CDD505-2E9C-101B-9397-08002B2CF9AE}" pid="3" name="PresentationFormat">
    <vt:lpwstr>Widescreen</vt:lpwstr>
  </property>
  <property fmtid="{D5CDD505-2E9C-101B-9397-08002B2CF9AE}" pid="4" name="Slides">
    <vt:i4>18</vt:i4>
  </property>
</Properties>
</file>